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3-1.png>
</file>

<file path=ppt/media/image-3-2.png>
</file>

<file path=ppt/media/image-3-3.png>
</file>

<file path=ppt/media/image-4-1.png>
</file>

<file path=ppt/media/image-4-2.png>
</file>

<file path=ppt/media/image-4-3.png>
</file>

<file path=ppt/media/image-4-4.png>
</file>

<file path=ppt/media/image-7-1.png>
</file>

<file path=ppt/media/image-7-2.png>
</file>

<file path=ppt/media/image-8-1.png>
</file>

<file path=ppt/media/image-8-2.png>
</file>

<file path=ppt/media/image-8-3.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slideLayout" Target="../slideLayouts/slideLayout4.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9.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047393"/>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Student Performance Analytics</a:t>
            </a:r>
            <a:endParaRPr lang="en-US" sz="4450" dirty="0"/>
          </a:p>
        </p:txBody>
      </p:sp>
      <p:sp>
        <p:nvSpPr>
          <p:cNvPr id="4" name="Text 1"/>
          <p:cNvSpPr/>
          <p:nvPr/>
        </p:nvSpPr>
        <p:spPr>
          <a:xfrm>
            <a:off x="793790" y="2805113"/>
            <a:ext cx="7556421" cy="907018"/>
          </a:xfrm>
          <a:prstGeom prst="rect">
            <a:avLst/>
          </a:prstGeom>
          <a:noFill/>
          <a:ln/>
        </p:spPr>
        <p:txBody>
          <a:bodyPr wrap="square" lIns="0" tIns="0" rIns="0" bIns="0" rtlCol="0" anchor="t"/>
          <a:lstStyle/>
          <a:p>
            <a:pPr algn="ctr" indent="0" marL="0">
              <a:lnSpc>
                <a:spcPts val="3550"/>
              </a:lnSpc>
              <a:buNone/>
            </a:pPr>
            <a:r>
              <a:rPr lang="en-US" sz="2200" dirty="0">
                <a:solidFill>
                  <a:srgbClr val="272525"/>
                </a:solidFill>
                <a:latin typeface="Inter" pitchFamily="34" charset="0"/>
                <a:ea typeface="Inter" pitchFamily="34" charset="-122"/>
                <a:cs typeface="Inter" pitchFamily="34" charset="-120"/>
              </a:rPr>
              <a:t>Real-time insights, predictions, and motivation for learners</a:t>
            </a:r>
            <a:endParaRPr lang="en-US" sz="2200" dirty="0"/>
          </a:p>
        </p:txBody>
      </p:sp>
      <p:sp>
        <p:nvSpPr>
          <p:cNvPr id="5" name="Text 2"/>
          <p:cNvSpPr/>
          <p:nvPr/>
        </p:nvSpPr>
        <p:spPr>
          <a:xfrm>
            <a:off x="793790" y="3967282"/>
            <a:ext cx="7556421" cy="362903"/>
          </a:xfrm>
          <a:prstGeom prst="rect">
            <a:avLst/>
          </a:prstGeom>
          <a:noFill/>
          <a:ln/>
        </p:spPr>
        <p:txBody>
          <a:bodyPr wrap="none" lIns="0" tIns="0" rIns="0" bIns="0" rtlCol="0" anchor="t"/>
          <a:lstStyle/>
          <a:p>
            <a:pPr algn="ctr" indent="0" marL="0">
              <a:lnSpc>
                <a:spcPts val="2850"/>
              </a:lnSpc>
              <a:buNone/>
            </a:pPr>
            <a:r>
              <a:rPr lang="en-US" sz="1750" b="1" dirty="0">
                <a:solidFill>
                  <a:srgbClr val="272525"/>
                </a:solidFill>
                <a:latin typeface="Inter" pitchFamily="34" charset="0"/>
                <a:ea typeface="Inter" pitchFamily="34" charset="-122"/>
                <a:cs typeface="Inter" pitchFamily="34" charset="-120"/>
              </a:rPr>
              <a:t>Intervarsity Hackathon 2025</a:t>
            </a:r>
            <a:endParaRPr lang="en-US" sz="1750" dirty="0"/>
          </a:p>
        </p:txBody>
      </p:sp>
      <p:sp>
        <p:nvSpPr>
          <p:cNvPr id="6" name="Text 3"/>
          <p:cNvSpPr/>
          <p:nvPr/>
        </p:nvSpPr>
        <p:spPr>
          <a:xfrm>
            <a:off x="793790" y="4585335"/>
            <a:ext cx="7556421" cy="362903"/>
          </a:xfrm>
          <a:prstGeom prst="rect">
            <a:avLst/>
          </a:prstGeom>
          <a:noFill/>
          <a:ln/>
        </p:spPr>
        <p:txBody>
          <a:bodyPr wrap="none" lIns="0" tIns="0" rIns="0" bIns="0" rtlCol="0" anchor="t"/>
          <a:lstStyle/>
          <a:p>
            <a:pPr algn="ctr" indent="0" marL="0">
              <a:lnSpc>
                <a:spcPts val="2850"/>
              </a:lnSpc>
              <a:buNone/>
            </a:pPr>
            <a:r>
              <a:rPr lang="en-US" sz="1750" dirty="0">
                <a:solidFill>
                  <a:srgbClr val="272525"/>
                </a:solidFill>
                <a:latin typeface="Inter" pitchFamily="34" charset="0"/>
                <a:ea typeface="Inter" pitchFamily="34" charset="-122"/>
                <a:cs typeface="Inter" pitchFamily="34" charset="-120"/>
              </a:rPr>
              <a:t>Demo-ready Concept</a:t>
            </a:r>
            <a:endParaRPr lang="en-US" sz="1750" dirty="0"/>
          </a:p>
        </p:txBody>
      </p:sp>
      <p:sp>
        <p:nvSpPr>
          <p:cNvPr id="7" name="Text 4"/>
          <p:cNvSpPr/>
          <p:nvPr/>
        </p:nvSpPr>
        <p:spPr>
          <a:xfrm>
            <a:off x="793790" y="5288399"/>
            <a:ext cx="3402330" cy="425291"/>
          </a:xfrm>
          <a:prstGeom prst="rect">
            <a:avLst/>
          </a:prstGeom>
          <a:noFill/>
          <a:ln/>
        </p:spPr>
        <p:txBody>
          <a:bodyPr wrap="none" lIns="0" tIns="0" rIns="0" bIns="0" rtlCol="0" anchor="t"/>
          <a:lstStyle/>
          <a:p>
            <a:pPr algn="l" indent="0" marL="0">
              <a:lnSpc>
                <a:spcPts val="3300"/>
              </a:lnSpc>
              <a:buNone/>
            </a:pPr>
            <a:r>
              <a:rPr lang="en-US" sz="2650" b="1" dirty="0">
                <a:solidFill>
                  <a:srgbClr val="000000"/>
                </a:solidFill>
                <a:latin typeface="Inter Bold" pitchFamily="34" charset="0"/>
                <a:ea typeface="Inter Bold" pitchFamily="34" charset="-122"/>
                <a:cs typeface="Inter Bold" pitchFamily="34" charset="-120"/>
              </a:rPr>
              <a:t>Zeeshaan Ebrahim</a:t>
            </a:r>
            <a:endParaRPr lang="en-US" sz="2650" dirty="0"/>
          </a:p>
        </p:txBody>
      </p:sp>
      <p:sp>
        <p:nvSpPr>
          <p:cNvPr id="8" name="Text 5"/>
          <p:cNvSpPr/>
          <p:nvPr/>
        </p:nvSpPr>
        <p:spPr>
          <a:xfrm>
            <a:off x="793790" y="6053852"/>
            <a:ext cx="3402330" cy="425291"/>
          </a:xfrm>
          <a:prstGeom prst="rect">
            <a:avLst/>
          </a:prstGeom>
          <a:noFill/>
          <a:ln/>
        </p:spPr>
        <p:txBody>
          <a:bodyPr wrap="none" lIns="0" tIns="0" rIns="0" bIns="0" rtlCol="0" anchor="t"/>
          <a:lstStyle/>
          <a:p>
            <a:pPr algn="l" indent="0" marL="0">
              <a:lnSpc>
                <a:spcPts val="3300"/>
              </a:lnSpc>
              <a:buNone/>
            </a:pPr>
            <a:r>
              <a:rPr lang="en-US" sz="2650" b="1" dirty="0">
                <a:solidFill>
                  <a:srgbClr val="000000"/>
                </a:solidFill>
                <a:latin typeface="Inter Bold" pitchFamily="34" charset="0"/>
                <a:ea typeface="Inter Bold" pitchFamily="34" charset="-122"/>
                <a:cs typeface="Inter Bold" pitchFamily="34" charset="-120"/>
              </a:rPr>
              <a:t>Abongile Njokwana</a:t>
            </a:r>
            <a:endParaRPr lang="en-US" sz="2650" dirty="0"/>
          </a:p>
        </p:txBody>
      </p:sp>
      <p:sp>
        <p:nvSpPr>
          <p:cNvPr id="9" name="Text 6"/>
          <p:cNvSpPr/>
          <p:nvPr/>
        </p:nvSpPr>
        <p:spPr>
          <a:xfrm>
            <a:off x="793790" y="6819305"/>
            <a:ext cx="7556421" cy="362903"/>
          </a:xfrm>
          <a:prstGeom prst="rect">
            <a:avLst/>
          </a:prstGeom>
          <a:noFill/>
          <a:ln/>
        </p:spPr>
        <p:txBody>
          <a:bodyPr wrap="none" lIns="0" tIns="0" rIns="0" bIns="0" rtlCol="0" anchor="t"/>
          <a:lstStyle/>
          <a:p>
            <a:pPr algn="l" indent="0" marL="0">
              <a:lnSpc>
                <a:spcPts val="2850"/>
              </a:lnSpc>
              <a:buNone/>
            </a:pP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916067"/>
            <a:ext cx="13042821" cy="1417558"/>
          </a:xfrm>
          <a:prstGeom prst="rect">
            <a:avLst/>
          </a:prstGeom>
          <a:noFill/>
          <a:ln/>
        </p:spPr>
        <p:txBody>
          <a:bodyPr wrap="squar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The Challenge: Delayed &amp; Disconnected Feedback</a:t>
            </a:r>
            <a:endParaRPr lang="en-US" sz="4450" dirty="0"/>
          </a:p>
        </p:txBody>
      </p:sp>
      <p:sp>
        <p:nvSpPr>
          <p:cNvPr id="3" name="Text 1"/>
          <p:cNvSpPr/>
          <p:nvPr/>
        </p:nvSpPr>
        <p:spPr>
          <a:xfrm>
            <a:off x="793790" y="2787253"/>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Current educational systems often leave students in the dark about their academic standing until it's too late to make a significant difference. This creates a reactive learning environment rather than a proactive one.</a:t>
            </a:r>
            <a:endParaRPr lang="en-US" sz="1750" dirty="0"/>
          </a:p>
        </p:txBody>
      </p:sp>
      <p:sp>
        <p:nvSpPr>
          <p:cNvPr id="4" name="Shape 2"/>
          <p:cNvSpPr/>
          <p:nvPr/>
        </p:nvSpPr>
        <p:spPr>
          <a:xfrm>
            <a:off x="793790" y="3768209"/>
            <a:ext cx="4196358" cy="3545324"/>
          </a:xfrm>
          <a:prstGeom prst="roundRect">
            <a:avLst>
              <a:gd name="adj" fmla="val 4127"/>
            </a:avLst>
          </a:prstGeom>
          <a:solidFill>
            <a:srgbClr val="FFFFFF"/>
          </a:solidFill>
          <a:ln w="30480">
            <a:solidFill>
              <a:srgbClr val="C0C1D7"/>
            </a:solidFill>
            <a:prstDash val="solid"/>
          </a:ln>
        </p:spPr>
      </p:sp>
      <p:sp>
        <p:nvSpPr>
          <p:cNvPr id="5" name="Shape 3"/>
          <p:cNvSpPr/>
          <p:nvPr/>
        </p:nvSpPr>
        <p:spPr>
          <a:xfrm>
            <a:off x="763310" y="3768209"/>
            <a:ext cx="121920" cy="3545324"/>
          </a:xfrm>
          <a:prstGeom prst="roundRect">
            <a:avLst>
              <a:gd name="adj" fmla="val 78139"/>
            </a:avLst>
          </a:prstGeom>
          <a:solidFill>
            <a:srgbClr val="4950BC"/>
          </a:solidFill>
          <a:ln/>
        </p:spPr>
      </p:sp>
      <p:sp>
        <p:nvSpPr>
          <p:cNvPr id="6" name="Text 4"/>
          <p:cNvSpPr/>
          <p:nvPr/>
        </p:nvSpPr>
        <p:spPr>
          <a:xfrm>
            <a:off x="1142524" y="4025503"/>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Delayed Feedback</a:t>
            </a:r>
            <a:endParaRPr lang="en-US" sz="2200" dirty="0"/>
          </a:p>
        </p:txBody>
      </p:sp>
      <p:sp>
        <p:nvSpPr>
          <p:cNvPr id="7" name="Text 5"/>
          <p:cNvSpPr/>
          <p:nvPr/>
        </p:nvSpPr>
        <p:spPr>
          <a:xfrm>
            <a:off x="1142524" y="4515922"/>
            <a:ext cx="3590330" cy="217741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Marks arrive after the fact, severely limiting a student's opportunity to understand and improve. The window for intervention closes before it even opens.</a:t>
            </a:r>
            <a:endParaRPr lang="en-US" sz="1750" dirty="0"/>
          </a:p>
        </p:txBody>
      </p:sp>
      <p:sp>
        <p:nvSpPr>
          <p:cNvPr id="8" name="Shape 6"/>
          <p:cNvSpPr/>
          <p:nvPr/>
        </p:nvSpPr>
        <p:spPr>
          <a:xfrm>
            <a:off x="5216962" y="3768209"/>
            <a:ext cx="4196358" cy="3545324"/>
          </a:xfrm>
          <a:prstGeom prst="roundRect">
            <a:avLst>
              <a:gd name="adj" fmla="val 4127"/>
            </a:avLst>
          </a:prstGeom>
          <a:solidFill>
            <a:srgbClr val="FFFFFF"/>
          </a:solidFill>
          <a:ln w="30480">
            <a:solidFill>
              <a:srgbClr val="C0C1D7"/>
            </a:solidFill>
            <a:prstDash val="solid"/>
          </a:ln>
        </p:spPr>
      </p:sp>
      <p:sp>
        <p:nvSpPr>
          <p:cNvPr id="9" name="Shape 7"/>
          <p:cNvSpPr/>
          <p:nvPr/>
        </p:nvSpPr>
        <p:spPr>
          <a:xfrm>
            <a:off x="5186482" y="3768209"/>
            <a:ext cx="121920" cy="3545324"/>
          </a:xfrm>
          <a:prstGeom prst="roundRect">
            <a:avLst>
              <a:gd name="adj" fmla="val 78139"/>
            </a:avLst>
          </a:prstGeom>
          <a:solidFill>
            <a:srgbClr val="4950BC"/>
          </a:solidFill>
          <a:ln/>
        </p:spPr>
      </p:sp>
      <p:sp>
        <p:nvSpPr>
          <p:cNvPr id="10" name="Text 8"/>
          <p:cNvSpPr/>
          <p:nvPr/>
        </p:nvSpPr>
        <p:spPr>
          <a:xfrm>
            <a:off x="5565696" y="4025503"/>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Lack of Context</a:t>
            </a:r>
            <a:endParaRPr lang="en-US" sz="2200" dirty="0"/>
          </a:p>
        </p:txBody>
      </p:sp>
      <p:sp>
        <p:nvSpPr>
          <p:cNvPr id="11" name="Text 9"/>
          <p:cNvSpPr/>
          <p:nvPr/>
        </p:nvSpPr>
        <p:spPr>
          <a:xfrm>
            <a:off x="5565696" y="4515922"/>
            <a:ext cx="3590330" cy="217741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A raw score of 62% is meaningless without context. Students lack insight into their trends, how they compare to peers, or what specific goals they should set.</a:t>
            </a:r>
            <a:endParaRPr lang="en-US" sz="1750" dirty="0"/>
          </a:p>
        </p:txBody>
      </p:sp>
      <p:sp>
        <p:nvSpPr>
          <p:cNvPr id="12" name="Shape 10"/>
          <p:cNvSpPr/>
          <p:nvPr/>
        </p:nvSpPr>
        <p:spPr>
          <a:xfrm>
            <a:off x="9640133" y="3768209"/>
            <a:ext cx="4196358" cy="3545324"/>
          </a:xfrm>
          <a:prstGeom prst="roundRect">
            <a:avLst>
              <a:gd name="adj" fmla="val 4127"/>
            </a:avLst>
          </a:prstGeom>
          <a:solidFill>
            <a:srgbClr val="FFFFFF"/>
          </a:solidFill>
          <a:ln w="30480">
            <a:solidFill>
              <a:srgbClr val="C0C1D7"/>
            </a:solidFill>
            <a:prstDash val="solid"/>
          </a:ln>
        </p:spPr>
      </p:sp>
      <p:sp>
        <p:nvSpPr>
          <p:cNvPr id="13" name="Shape 11"/>
          <p:cNvSpPr/>
          <p:nvPr/>
        </p:nvSpPr>
        <p:spPr>
          <a:xfrm>
            <a:off x="9609653" y="3768209"/>
            <a:ext cx="121920" cy="3545324"/>
          </a:xfrm>
          <a:prstGeom prst="roundRect">
            <a:avLst>
              <a:gd name="adj" fmla="val 78139"/>
            </a:avLst>
          </a:prstGeom>
          <a:solidFill>
            <a:srgbClr val="4950BC"/>
          </a:solidFill>
          <a:ln/>
        </p:spPr>
      </p:sp>
      <p:sp>
        <p:nvSpPr>
          <p:cNvPr id="14" name="Text 12"/>
          <p:cNvSpPr/>
          <p:nvPr/>
        </p:nvSpPr>
        <p:spPr>
          <a:xfrm>
            <a:off x="9988868" y="4025503"/>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No Early Warning</a:t>
            </a:r>
            <a:endParaRPr lang="en-US" sz="2200" dirty="0"/>
          </a:p>
        </p:txBody>
      </p:sp>
      <p:sp>
        <p:nvSpPr>
          <p:cNvPr id="15" name="Text 13"/>
          <p:cNvSpPr/>
          <p:nvPr/>
        </p:nvSpPr>
        <p:spPr>
          <a:xfrm>
            <a:off x="9988868" y="4515922"/>
            <a:ext cx="3590330" cy="254031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Without alerts or predictive insights, students (and educators) cannot intervene before the risk of failure becomes critical, leading to unnecessary academic struggles.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235750"/>
            <a:ext cx="13042821" cy="1417558"/>
          </a:xfrm>
          <a:prstGeom prst="rect">
            <a:avLst/>
          </a:prstGeom>
          <a:noFill/>
          <a:ln/>
        </p:spPr>
        <p:txBody>
          <a:bodyPr wrap="squar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Our Solution: A Dynamic Performance Dashboard</a:t>
            </a:r>
            <a:endParaRPr lang="en-US" sz="4450" dirty="0"/>
          </a:p>
        </p:txBody>
      </p:sp>
      <p:sp>
        <p:nvSpPr>
          <p:cNvPr id="3" name="Text 1"/>
          <p:cNvSpPr/>
          <p:nvPr/>
        </p:nvSpPr>
        <p:spPr>
          <a:xfrm>
            <a:off x="793790" y="3106936"/>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We propose an intuitive, real-time analytics dashboard designed to empower students with actionable insights into their academic journey, fostering proactive learning and motivation.</a:t>
            </a:r>
            <a:endParaRPr lang="en-US" sz="1750" dirty="0"/>
          </a:p>
        </p:txBody>
      </p:sp>
      <p:pic>
        <p:nvPicPr>
          <p:cNvPr id="4" name="Image 0" descr="preencoded.png">    </p:cNvPr>
          <p:cNvPicPr>
            <a:picLocks noChangeAspect="1"/>
          </p:cNvPicPr>
          <p:nvPr/>
        </p:nvPicPr>
        <p:blipFill>
          <a:blip r:embed="rId1"/>
          <a:stretch>
            <a:fillRect/>
          </a:stretch>
        </p:blipFill>
        <p:spPr>
          <a:xfrm>
            <a:off x="793790" y="4087892"/>
            <a:ext cx="680442" cy="680442"/>
          </a:xfrm>
          <a:prstGeom prst="rect">
            <a:avLst/>
          </a:prstGeom>
        </p:spPr>
      </p:pic>
      <p:sp>
        <p:nvSpPr>
          <p:cNvPr id="5" name="Text 2"/>
          <p:cNvSpPr/>
          <p:nvPr/>
        </p:nvSpPr>
        <p:spPr>
          <a:xfrm>
            <a:off x="793790" y="5051822"/>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Live Tracking</a:t>
            </a:r>
            <a:endParaRPr lang="en-US" sz="2200" dirty="0"/>
          </a:p>
        </p:txBody>
      </p:sp>
      <p:sp>
        <p:nvSpPr>
          <p:cNvPr id="6" name="Text 3"/>
          <p:cNvSpPr/>
          <p:nvPr/>
        </p:nvSpPr>
        <p:spPr>
          <a:xfrm>
            <a:off x="793790" y="5542240"/>
            <a:ext cx="4158615"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A unified timeline visualizes tasks, marks, and academic trends as they happen, providing a clear overview of progress.</a:t>
            </a:r>
            <a:endParaRPr lang="en-US" sz="1750" dirty="0"/>
          </a:p>
        </p:txBody>
      </p:sp>
      <p:pic>
        <p:nvPicPr>
          <p:cNvPr id="7" name="Image 1" descr="preencoded.png">    </p:cNvPr>
          <p:cNvPicPr>
            <a:picLocks noChangeAspect="1"/>
          </p:cNvPicPr>
          <p:nvPr/>
        </p:nvPicPr>
        <p:blipFill>
          <a:blip r:embed="rId2"/>
          <a:stretch>
            <a:fillRect/>
          </a:stretch>
        </p:blipFill>
        <p:spPr>
          <a:xfrm>
            <a:off x="5235893" y="4087892"/>
            <a:ext cx="680442" cy="680442"/>
          </a:xfrm>
          <a:prstGeom prst="rect">
            <a:avLst/>
          </a:prstGeom>
        </p:spPr>
      </p:pic>
      <p:sp>
        <p:nvSpPr>
          <p:cNvPr id="8" name="Text 4"/>
          <p:cNvSpPr/>
          <p:nvPr/>
        </p:nvSpPr>
        <p:spPr>
          <a:xfrm>
            <a:off x="5235893" y="5051822"/>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Predictive Scores</a:t>
            </a:r>
            <a:endParaRPr lang="en-US" sz="2200" dirty="0"/>
          </a:p>
        </p:txBody>
      </p:sp>
      <p:sp>
        <p:nvSpPr>
          <p:cNvPr id="9" name="Text 5"/>
          <p:cNvSpPr/>
          <p:nvPr/>
        </p:nvSpPr>
        <p:spPr>
          <a:xfrm>
            <a:off x="5235893" y="5542240"/>
            <a:ext cx="4158615"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Our model suggests expected future scores with a confidence interval, allowing for early identification of potential issues.</a:t>
            </a:r>
            <a:endParaRPr lang="en-US" sz="1750" dirty="0"/>
          </a:p>
        </p:txBody>
      </p:sp>
      <p:pic>
        <p:nvPicPr>
          <p:cNvPr id="10" name="Image 2" descr="preencoded.png">    </p:cNvPr>
          <p:cNvPicPr>
            <a:picLocks noChangeAspect="1"/>
          </p:cNvPicPr>
          <p:nvPr/>
        </p:nvPicPr>
        <p:blipFill>
          <a:blip r:embed="rId3"/>
          <a:stretch>
            <a:fillRect/>
          </a:stretch>
        </p:blipFill>
        <p:spPr>
          <a:xfrm>
            <a:off x="9677995" y="4087892"/>
            <a:ext cx="680442" cy="680442"/>
          </a:xfrm>
          <a:prstGeom prst="rect">
            <a:avLst/>
          </a:prstGeom>
        </p:spPr>
      </p:pic>
      <p:sp>
        <p:nvSpPr>
          <p:cNvPr id="11" name="Text 6"/>
          <p:cNvSpPr/>
          <p:nvPr/>
        </p:nvSpPr>
        <p:spPr>
          <a:xfrm>
            <a:off x="9677995" y="5051822"/>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Gamified Badges</a:t>
            </a:r>
            <a:endParaRPr lang="en-US" sz="2200" dirty="0"/>
          </a:p>
        </p:txBody>
      </p:sp>
      <p:sp>
        <p:nvSpPr>
          <p:cNvPr id="12" name="Text 7"/>
          <p:cNvSpPr/>
          <p:nvPr/>
        </p:nvSpPr>
        <p:spPr>
          <a:xfrm>
            <a:off x="9677995" y="5542240"/>
            <a:ext cx="4158615"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Achieve "Bronze" to "Diamond" status through progress and milestones, transforming learning into an engaging, goal-oriented experience.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32936" y="497324"/>
            <a:ext cx="5916454" cy="367308"/>
          </a:xfrm>
          <a:prstGeom prst="rect">
            <a:avLst/>
          </a:prstGeom>
          <a:noFill/>
          <a:ln/>
        </p:spPr>
        <p:txBody>
          <a:bodyPr wrap="none" lIns="0" tIns="0" rIns="0" bIns="0" rtlCol="0" anchor="t"/>
          <a:lstStyle/>
          <a:p>
            <a:pPr algn="l" indent="0" marL="0">
              <a:lnSpc>
                <a:spcPts val="2850"/>
              </a:lnSpc>
              <a:buNone/>
            </a:pPr>
            <a:r>
              <a:rPr lang="en-US" sz="2300" b="1" dirty="0">
                <a:solidFill>
                  <a:srgbClr val="000000"/>
                </a:solidFill>
                <a:latin typeface="Inter Bold" pitchFamily="34" charset="0"/>
                <a:ea typeface="Inter Bold" pitchFamily="34" charset="-122"/>
                <a:cs typeface="Inter Bold" pitchFamily="34" charset="-120"/>
              </a:rPr>
              <a:t>Demo Walkthrough: From Login to Insight</a:t>
            </a:r>
            <a:endParaRPr lang="en-US" sz="2300" dirty="0"/>
          </a:p>
        </p:txBody>
      </p:sp>
      <p:sp>
        <p:nvSpPr>
          <p:cNvPr id="3" name="Text 1"/>
          <p:cNvSpPr/>
          <p:nvPr/>
        </p:nvSpPr>
        <p:spPr>
          <a:xfrm>
            <a:off x="632936" y="1099661"/>
            <a:ext cx="13364528" cy="188000"/>
          </a:xfrm>
          <a:prstGeom prst="rect">
            <a:avLst/>
          </a:prstGeom>
          <a:noFill/>
          <a:ln/>
        </p:spPr>
        <p:txBody>
          <a:bodyPr wrap="none" lIns="0" tIns="0" rIns="0" bIns="0" rtlCol="0" anchor="t"/>
          <a:lstStyle/>
          <a:p>
            <a:pPr algn="l" indent="0" marL="0">
              <a:lnSpc>
                <a:spcPts val="1450"/>
              </a:lnSpc>
              <a:buNone/>
            </a:pPr>
            <a:r>
              <a:rPr lang="en-US" sz="900" dirty="0">
                <a:solidFill>
                  <a:srgbClr val="272525"/>
                </a:solidFill>
                <a:latin typeface="Inter" pitchFamily="34" charset="0"/>
                <a:ea typeface="Inter" pitchFamily="34" charset="-122"/>
                <a:cs typeface="Inter" pitchFamily="34" charset="-120"/>
              </a:rPr>
              <a:t>Experience how students gain immediate value from our interactive dashboard. The journey is seamless, guiding users through critical academic information.</a:t>
            </a:r>
            <a:endParaRPr lang="en-US" sz="900" dirty="0"/>
          </a:p>
        </p:txBody>
      </p:sp>
      <p:pic>
        <p:nvPicPr>
          <p:cNvPr id="4" name="Image 0" descr="preencoded.png">    </p:cNvPr>
          <p:cNvPicPr>
            <a:picLocks noChangeAspect="1"/>
          </p:cNvPicPr>
          <p:nvPr/>
        </p:nvPicPr>
        <p:blipFill>
          <a:blip r:embed="rId1"/>
          <a:stretch>
            <a:fillRect/>
          </a:stretch>
        </p:blipFill>
        <p:spPr>
          <a:xfrm>
            <a:off x="632936" y="1419820"/>
            <a:ext cx="4295656" cy="2654856"/>
          </a:xfrm>
          <a:prstGeom prst="rect">
            <a:avLst/>
          </a:prstGeom>
        </p:spPr>
      </p:pic>
      <p:sp>
        <p:nvSpPr>
          <p:cNvPr id="5" name="Text 2"/>
          <p:cNvSpPr/>
          <p:nvPr/>
        </p:nvSpPr>
        <p:spPr>
          <a:xfrm>
            <a:off x="632936" y="4192191"/>
            <a:ext cx="1469469" cy="183594"/>
          </a:xfrm>
          <a:prstGeom prst="rect">
            <a:avLst/>
          </a:prstGeom>
          <a:noFill/>
          <a:ln/>
        </p:spPr>
        <p:txBody>
          <a:bodyPr wrap="none" lIns="0" tIns="0" rIns="0" bIns="0" rtlCol="0" anchor="t"/>
          <a:lstStyle/>
          <a:p>
            <a:pPr algn="l" indent="0" marL="0">
              <a:lnSpc>
                <a:spcPts val="1400"/>
              </a:lnSpc>
              <a:buNone/>
            </a:pPr>
            <a:r>
              <a:rPr lang="en-US" sz="1150" b="1" dirty="0">
                <a:solidFill>
                  <a:srgbClr val="272525"/>
                </a:solidFill>
                <a:latin typeface="Inter Bold" pitchFamily="34" charset="0"/>
                <a:ea typeface="Inter Bold" pitchFamily="34" charset="-122"/>
                <a:cs typeface="Inter Bold" pitchFamily="34" charset="-120"/>
              </a:rPr>
              <a:t>Login</a:t>
            </a:r>
            <a:endParaRPr lang="en-US" sz="1150" dirty="0"/>
          </a:p>
        </p:txBody>
      </p:sp>
      <p:sp>
        <p:nvSpPr>
          <p:cNvPr id="6" name="Text 3"/>
          <p:cNvSpPr/>
          <p:nvPr/>
        </p:nvSpPr>
        <p:spPr>
          <a:xfrm>
            <a:off x="632936" y="4446270"/>
            <a:ext cx="6608802" cy="188000"/>
          </a:xfrm>
          <a:prstGeom prst="rect">
            <a:avLst/>
          </a:prstGeom>
          <a:noFill/>
          <a:ln/>
        </p:spPr>
        <p:txBody>
          <a:bodyPr wrap="none" lIns="0" tIns="0" rIns="0" bIns="0" rtlCol="0" anchor="t"/>
          <a:lstStyle/>
          <a:p>
            <a:pPr algn="l" indent="0" marL="0">
              <a:lnSpc>
                <a:spcPts val="1450"/>
              </a:lnSpc>
              <a:buNone/>
            </a:pPr>
            <a:r>
              <a:rPr lang="en-US" sz="900" dirty="0">
                <a:solidFill>
                  <a:srgbClr val="272525"/>
                </a:solidFill>
                <a:latin typeface="Inter" pitchFamily="34" charset="0"/>
                <a:ea typeface="Inter" pitchFamily="34" charset="-122"/>
                <a:cs typeface="Inter" pitchFamily="34" charset="-120"/>
              </a:rPr>
              <a:t>Secure access to personalized academic data and tools.</a:t>
            </a:r>
            <a:endParaRPr lang="en-US" sz="900" dirty="0"/>
          </a:p>
        </p:txBody>
      </p:sp>
      <p:pic>
        <p:nvPicPr>
          <p:cNvPr id="7" name="Image 1" descr="preencoded.png">    </p:cNvPr>
          <p:cNvPicPr>
            <a:picLocks noChangeAspect="1"/>
          </p:cNvPicPr>
          <p:nvPr/>
        </p:nvPicPr>
        <p:blipFill>
          <a:blip r:embed="rId2"/>
          <a:stretch>
            <a:fillRect/>
          </a:stretch>
        </p:blipFill>
        <p:spPr>
          <a:xfrm>
            <a:off x="7388662" y="1419820"/>
            <a:ext cx="4295656" cy="2654856"/>
          </a:xfrm>
          <a:prstGeom prst="rect">
            <a:avLst/>
          </a:prstGeom>
        </p:spPr>
      </p:pic>
      <p:sp>
        <p:nvSpPr>
          <p:cNvPr id="8" name="Text 4"/>
          <p:cNvSpPr/>
          <p:nvPr/>
        </p:nvSpPr>
        <p:spPr>
          <a:xfrm>
            <a:off x="7388662" y="4192191"/>
            <a:ext cx="1469469" cy="183594"/>
          </a:xfrm>
          <a:prstGeom prst="rect">
            <a:avLst/>
          </a:prstGeom>
          <a:noFill/>
          <a:ln/>
        </p:spPr>
        <p:txBody>
          <a:bodyPr wrap="none" lIns="0" tIns="0" rIns="0" bIns="0" rtlCol="0" anchor="t"/>
          <a:lstStyle/>
          <a:p>
            <a:pPr algn="l" indent="0" marL="0">
              <a:lnSpc>
                <a:spcPts val="1400"/>
              </a:lnSpc>
              <a:buNone/>
            </a:pPr>
            <a:r>
              <a:rPr lang="en-US" sz="1150" b="1" dirty="0">
                <a:solidFill>
                  <a:srgbClr val="272525"/>
                </a:solidFill>
                <a:latin typeface="Inter Bold" pitchFamily="34" charset="0"/>
                <a:ea typeface="Inter Bold" pitchFamily="34" charset="-122"/>
                <a:cs typeface="Inter Bold" pitchFamily="34" charset="-120"/>
              </a:rPr>
              <a:t>Dashboard</a:t>
            </a:r>
            <a:endParaRPr lang="en-US" sz="1150" dirty="0"/>
          </a:p>
        </p:txBody>
      </p:sp>
      <p:sp>
        <p:nvSpPr>
          <p:cNvPr id="9" name="Text 5"/>
          <p:cNvSpPr/>
          <p:nvPr/>
        </p:nvSpPr>
        <p:spPr>
          <a:xfrm>
            <a:off x="7388662" y="4446270"/>
            <a:ext cx="6608802" cy="188000"/>
          </a:xfrm>
          <a:prstGeom prst="rect">
            <a:avLst/>
          </a:prstGeom>
          <a:noFill/>
          <a:ln/>
        </p:spPr>
        <p:txBody>
          <a:bodyPr wrap="none" lIns="0" tIns="0" rIns="0" bIns="0" rtlCol="0" anchor="t"/>
          <a:lstStyle/>
          <a:p>
            <a:pPr algn="l" indent="0" marL="0">
              <a:lnSpc>
                <a:spcPts val="1450"/>
              </a:lnSpc>
              <a:buNone/>
            </a:pPr>
            <a:r>
              <a:rPr lang="en-US" sz="900" dirty="0">
                <a:solidFill>
                  <a:srgbClr val="272525"/>
                </a:solidFill>
                <a:latin typeface="Inter" pitchFamily="34" charset="0"/>
                <a:ea typeface="Inter" pitchFamily="34" charset="-122"/>
                <a:cs typeface="Inter" pitchFamily="34" charset="-120"/>
              </a:rPr>
              <a:t>Comprehensive overview of academic progress, tasks, and trends.</a:t>
            </a:r>
            <a:endParaRPr lang="en-US" sz="900" dirty="0"/>
          </a:p>
        </p:txBody>
      </p:sp>
      <p:pic>
        <p:nvPicPr>
          <p:cNvPr id="10" name="Image 2" descr="preencoded.png">    </p:cNvPr>
          <p:cNvPicPr>
            <a:picLocks noChangeAspect="1"/>
          </p:cNvPicPr>
          <p:nvPr/>
        </p:nvPicPr>
        <p:blipFill>
          <a:blip r:embed="rId3"/>
          <a:stretch>
            <a:fillRect/>
          </a:stretch>
        </p:blipFill>
        <p:spPr>
          <a:xfrm>
            <a:off x="632936" y="4869299"/>
            <a:ext cx="4295656" cy="2654856"/>
          </a:xfrm>
          <a:prstGeom prst="rect">
            <a:avLst/>
          </a:prstGeom>
        </p:spPr>
      </p:pic>
      <p:sp>
        <p:nvSpPr>
          <p:cNvPr id="11" name="Text 6"/>
          <p:cNvSpPr/>
          <p:nvPr/>
        </p:nvSpPr>
        <p:spPr>
          <a:xfrm>
            <a:off x="632936" y="7641669"/>
            <a:ext cx="1469469" cy="183594"/>
          </a:xfrm>
          <a:prstGeom prst="rect">
            <a:avLst/>
          </a:prstGeom>
          <a:noFill/>
          <a:ln/>
        </p:spPr>
        <p:txBody>
          <a:bodyPr wrap="none" lIns="0" tIns="0" rIns="0" bIns="0" rtlCol="0" anchor="t"/>
          <a:lstStyle/>
          <a:p>
            <a:pPr algn="l" indent="0" marL="0">
              <a:lnSpc>
                <a:spcPts val="1400"/>
              </a:lnSpc>
              <a:buNone/>
            </a:pPr>
            <a:r>
              <a:rPr lang="en-US" sz="1150" b="1" dirty="0">
                <a:solidFill>
                  <a:srgbClr val="272525"/>
                </a:solidFill>
                <a:latin typeface="Inter Bold" pitchFamily="34" charset="0"/>
                <a:ea typeface="Inter Bold" pitchFamily="34" charset="-122"/>
                <a:cs typeface="Inter Bold" pitchFamily="34" charset="-120"/>
              </a:rPr>
              <a:t>Insights</a:t>
            </a:r>
            <a:endParaRPr lang="en-US" sz="1150" dirty="0"/>
          </a:p>
        </p:txBody>
      </p:sp>
      <p:sp>
        <p:nvSpPr>
          <p:cNvPr id="12" name="Text 7"/>
          <p:cNvSpPr/>
          <p:nvPr/>
        </p:nvSpPr>
        <p:spPr>
          <a:xfrm>
            <a:off x="632936" y="7895749"/>
            <a:ext cx="6608802" cy="188000"/>
          </a:xfrm>
          <a:prstGeom prst="rect">
            <a:avLst/>
          </a:prstGeom>
          <a:noFill/>
          <a:ln/>
        </p:spPr>
        <p:txBody>
          <a:bodyPr wrap="none" lIns="0" tIns="0" rIns="0" bIns="0" rtlCol="0" anchor="t"/>
          <a:lstStyle/>
          <a:p>
            <a:pPr algn="l" indent="0" marL="0">
              <a:lnSpc>
                <a:spcPts val="1450"/>
              </a:lnSpc>
              <a:buNone/>
            </a:pPr>
            <a:r>
              <a:rPr lang="en-US" sz="900" dirty="0">
                <a:solidFill>
                  <a:srgbClr val="272525"/>
                </a:solidFill>
                <a:latin typeface="Inter" pitchFamily="34" charset="0"/>
                <a:ea typeface="Inter" pitchFamily="34" charset="-122"/>
                <a:cs typeface="Inter" pitchFamily="34" charset="-120"/>
              </a:rPr>
              <a:t>In-depth understanding of strengths and areas for improvement.</a:t>
            </a:r>
            <a:endParaRPr lang="en-US" sz="900" dirty="0"/>
          </a:p>
        </p:txBody>
      </p:sp>
      <p:pic>
        <p:nvPicPr>
          <p:cNvPr id="13" name="Image 3" descr="preencoded.png">    </p:cNvPr>
          <p:cNvPicPr>
            <a:picLocks noChangeAspect="1"/>
          </p:cNvPicPr>
          <p:nvPr/>
        </p:nvPicPr>
        <p:blipFill>
          <a:blip r:embed="rId4"/>
          <a:stretch>
            <a:fillRect/>
          </a:stretch>
        </p:blipFill>
        <p:spPr>
          <a:xfrm>
            <a:off x="7388662" y="4869299"/>
            <a:ext cx="4295656" cy="2654856"/>
          </a:xfrm>
          <a:prstGeom prst="rect">
            <a:avLst/>
          </a:prstGeom>
        </p:spPr>
      </p:pic>
      <p:sp>
        <p:nvSpPr>
          <p:cNvPr id="14" name="Text 8"/>
          <p:cNvSpPr/>
          <p:nvPr/>
        </p:nvSpPr>
        <p:spPr>
          <a:xfrm>
            <a:off x="7388662" y="7641669"/>
            <a:ext cx="1469469" cy="183594"/>
          </a:xfrm>
          <a:prstGeom prst="rect">
            <a:avLst/>
          </a:prstGeom>
          <a:noFill/>
          <a:ln/>
        </p:spPr>
        <p:txBody>
          <a:bodyPr wrap="none" lIns="0" tIns="0" rIns="0" bIns="0" rtlCol="0" anchor="t"/>
          <a:lstStyle/>
          <a:p>
            <a:pPr algn="l" indent="0" marL="0">
              <a:lnSpc>
                <a:spcPts val="1400"/>
              </a:lnSpc>
              <a:buNone/>
            </a:pPr>
            <a:r>
              <a:rPr lang="en-US" sz="1150" b="1" dirty="0">
                <a:solidFill>
                  <a:srgbClr val="272525"/>
                </a:solidFill>
                <a:latin typeface="Inter Bold" pitchFamily="34" charset="0"/>
                <a:ea typeface="Inter Bold" pitchFamily="34" charset="-122"/>
                <a:cs typeface="Inter Bold" pitchFamily="34" charset="-120"/>
              </a:rPr>
              <a:t>Prediction</a:t>
            </a:r>
            <a:endParaRPr lang="en-US" sz="1150" dirty="0"/>
          </a:p>
        </p:txBody>
      </p:sp>
      <p:sp>
        <p:nvSpPr>
          <p:cNvPr id="15" name="Text 9"/>
          <p:cNvSpPr/>
          <p:nvPr/>
        </p:nvSpPr>
        <p:spPr>
          <a:xfrm>
            <a:off x="7388662" y="7895749"/>
            <a:ext cx="6608802" cy="188000"/>
          </a:xfrm>
          <a:prstGeom prst="rect">
            <a:avLst/>
          </a:prstGeom>
          <a:noFill/>
          <a:ln/>
        </p:spPr>
        <p:txBody>
          <a:bodyPr wrap="none" lIns="0" tIns="0" rIns="0" bIns="0" rtlCol="0" anchor="t"/>
          <a:lstStyle/>
          <a:p>
            <a:pPr algn="l" indent="0" marL="0">
              <a:lnSpc>
                <a:spcPts val="1450"/>
              </a:lnSpc>
              <a:buNone/>
            </a:pPr>
            <a:r>
              <a:rPr lang="en-US" sz="900" dirty="0">
                <a:solidFill>
                  <a:srgbClr val="272525"/>
                </a:solidFill>
                <a:latin typeface="Inter" pitchFamily="34" charset="0"/>
                <a:ea typeface="Inter" pitchFamily="34" charset="-122"/>
                <a:cs typeface="Inter" pitchFamily="34" charset="-120"/>
              </a:rPr>
              <a:t>Anticipate future outcomes and plan proactively for success.</a:t>
            </a:r>
            <a:endParaRPr lang="en-US" sz="900" dirty="0"/>
          </a:p>
        </p:txBody>
      </p:sp>
      <p:sp>
        <p:nvSpPr>
          <p:cNvPr id="16" name="Text 10"/>
          <p:cNvSpPr/>
          <p:nvPr/>
        </p:nvSpPr>
        <p:spPr>
          <a:xfrm>
            <a:off x="632936" y="8215908"/>
            <a:ext cx="13364528" cy="188000"/>
          </a:xfrm>
          <a:prstGeom prst="rect">
            <a:avLst/>
          </a:prstGeom>
          <a:noFill/>
          <a:ln/>
        </p:spPr>
        <p:txBody>
          <a:bodyPr wrap="none" lIns="0" tIns="0" rIns="0" bIns="0" rtlCol="0" anchor="t"/>
          <a:lstStyle/>
          <a:p>
            <a:pPr algn="l" indent="0" marL="0">
              <a:lnSpc>
                <a:spcPts val="1450"/>
              </a:lnSpc>
              <a:buNone/>
            </a:pPr>
            <a:r>
              <a:rPr lang="en-US" sz="900" dirty="0">
                <a:solidFill>
                  <a:srgbClr val="272525"/>
                </a:solidFill>
                <a:latin typeface="Inter" pitchFamily="34" charset="0"/>
                <a:ea typeface="Inter" pitchFamily="34" charset="-122"/>
                <a:cs typeface="Inter" pitchFamily="34" charset="-120"/>
              </a:rPr>
              <a:t>Our demo showcases the intuitive navigation and the power of immediate access to performance data.</a:t>
            </a:r>
            <a:endParaRPr lang="en-US" sz="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746760"/>
            <a:ext cx="11715036" cy="637937"/>
          </a:xfrm>
          <a:prstGeom prst="rect">
            <a:avLst/>
          </a:prstGeom>
          <a:noFill/>
          <a:ln/>
        </p:spPr>
        <p:txBody>
          <a:bodyPr wrap="none" lIns="0" tIns="0" rIns="0" bIns="0" rtlCol="0" anchor="t"/>
          <a:lstStyle/>
          <a:p>
            <a:pPr algn="l" indent="0" marL="0">
              <a:lnSpc>
                <a:spcPts val="5000"/>
              </a:lnSpc>
              <a:buNone/>
            </a:pPr>
            <a:r>
              <a:rPr lang="en-US" sz="4000" b="1" dirty="0">
                <a:solidFill>
                  <a:srgbClr val="000000"/>
                </a:solidFill>
                <a:latin typeface="Inter Bold" pitchFamily="34" charset="0"/>
                <a:ea typeface="Inter Bold" pitchFamily="34" charset="-122"/>
                <a:cs typeface="Inter Bold" pitchFamily="34" charset="-120"/>
              </a:rPr>
              <a:t>Key Features: Value for Students &amp; Universities</a:t>
            </a:r>
            <a:endParaRPr lang="en-US" sz="4000" dirty="0"/>
          </a:p>
        </p:txBody>
      </p:sp>
      <p:sp>
        <p:nvSpPr>
          <p:cNvPr id="3" name="Text 1"/>
          <p:cNvSpPr/>
          <p:nvPr/>
        </p:nvSpPr>
        <p:spPr>
          <a:xfrm>
            <a:off x="793790" y="1792962"/>
            <a:ext cx="13042821" cy="326708"/>
          </a:xfrm>
          <a:prstGeom prst="rect">
            <a:avLst/>
          </a:prstGeom>
          <a:noFill/>
          <a:ln/>
        </p:spPr>
        <p:txBody>
          <a:bodyPr wrap="none" lIns="0" tIns="0" rIns="0" bIns="0" rtlCol="0" anchor="t"/>
          <a:lstStyle/>
          <a:p>
            <a:pPr algn="l" indent="0" marL="0">
              <a:lnSpc>
                <a:spcPts val="2550"/>
              </a:lnSpc>
              <a:buNone/>
            </a:pPr>
            <a:r>
              <a:rPr lang="en-US" sz="1600" dirty="0">
                <a:solidFill>
                  <a:srgbClr val="272525"/>
                </a:solidFill>
                <a:latin typeface="Inter" pitchFamily="34" charset="0"/>
                <a:ea typeface="Inter" pitchFamily="34" charset="-122"/>
                <a:cs typeface="Inter" pitchFamily="34" charset="-120"/>
              </a:rPr>
              <a:t>Our platform provides immediate benefits, enhancing both student engagement and institutional oversight from day one.</a:t>
            </a:r>
            <a:endParaRPr lang="en-US" sz="1600" dirty="0"/>
          </a:p>
        </p:txBody>
      </p:sp>
      <p:sp>
        <p:nvSpPr>
          <p:cNvPr id="4" name="Shape 2"/>
          <p:cNvSpPr/>
          <p:nvPr/>
        </p:nvSpPr>
        <p:spPr>
          <a:xfrm>
            <a:off x="793790" y="2655332"/>
            <a:ext cx="6419374" cy="2158603"/>
          </a:xfrm>
          <a:prstGeom prst="roundRect">
            <a:avLst>
              <a:gd name="adj" fmla="val 5083"/>
            </a:avLst>
          </a:prstGeom>
          <a:solidFill>
            <a:srgbClr val="FFFFFF"/>
          </a:solidFill>
          <a:ln/>
        </p:spPr>
      </p:sp>
      <p:sp>
        <p:nvSpPr>
          <p:cNvPr id="5" name="Shape 3"/>
          <p:cNvSpPr/>
          <p:nvPr/>
        </p:nvSpPr>
        <p:spPr>
          <a:xfrm>
            <a:off x="793790" y="2632472"/>
            <a:ext cx="6419374" cy="91440"/>
          </a:xfrm>
          <a:prstGeom prst="roundRect">
            <a:avLst>
              <a:gd name="adj" fmla="val 93767"/>
            </a:avLst>
          </a:prstGeom>
          <a:solidFill>
            <a:srgbClr val="4950BC"/>
          </a:solidFill>
          <a:ln/>
        </p:spPr>
      </p:sp>
      <p:sp>
        <p:nvSpPr>
          <p:cNvPr id="6" name="Shape 4"/>
          <p:cNvSpPr/>
          <p:nvPr/>
        </p:nvSpPr>
        <p:spPr>
          <a:xfrm>
            <a:off x="3697307" y="2349222"/>
            <a:ext cx="612338" cy="612338"/>
          </a:xfrm>
          <a:prstGeom prst="roundRect">
            <a:avLst>
              <a:gd name="adj" fmla="val 149329"/>
            </a:avLst>
          </a:prstGeom>
          <a:solidFill>
            <a:srgbClr val="4950BC"/>
          </a:solidFill>
          <a:ln/>
        </p:spPr>
      </p:sp>
      <p:sp>
        <p:nvSpPr>
          <p:cNvPr id="7" name="Text 5"/>
          <p:cNvSpPr/>
          <p:nvPr/>
        </p:nvSpPr>
        <p:spPr>
          <a:xfrm>
            <a:off x="3881021" y="2502337"/>
            <a:ext cx="244912" cy="306110"/>
          </a:xfrm>
          <a:prstGeom prst="rect">
            <a:avLst/>
          </a:prstGeom>
          <a:noFill/>
          <a:ln/>
        </p:spPr>
        <p:txBody>
          <a:bodyPr wrap="none" lIns="0" tIns="0" rIns="0" bIns="0" rtlCol="0" anchor="t"/>
          <a:lstStyle/>
          <a:p>
            <a:pPr algn="l" indent="0" marL="0">
              <a:lnSpc>
                <a:spcPts val="3050"/>
              </a:lnSpc>
              <a:buNone/>
            </a:pPr>
            <a:r>
              <a:rPr lang="en-US" sz="1900" b="1" dirty="0">
                <a:solidFill>
                  <a:srgbClr val="FFFFFF"/>
                </a:solidFill>
                <a:latin typeface="Inter Bold" pitchFamily="34" charset="0"/>
                <a:ea typeface="Inter Bold" pitchFamily="34" charset="-122"/>
                <a:cs typeface="Inter Bold" pitchFamily="34" charset="-120"/>
              </a:rPr>
              <a:t>1</a:t>
            </a:r>
            <a:endParaRPr lang="en-US" sz="1900" dirty="0"/>
          </a:p>
        </p:txBody>
      </p:sp>
      <p:sp>
        <p:nvSpPr>
          <p:cNvPr id="8" name="Text 6"/>
          <p:cNvSpPr/>
          <p:nvPr/>
        </p:nvSpPr>
        <p:spPr>
          <a:xfrm>
            <a:off x="1020723" y="3165634"/>
            <a:ext cx="2551748" cy="318849"/>
          </a:xfrm>
          <a:prstGeom prst="rect">
            <a:avLst/>
          </a:prstGeom>
          <a:noFill/>
          <a:ln/>
        </p:spPr>
        <p:txBody>
          <a:bodyPr wrap="none" lIns="0" tIns="0" rIns="0" bIns="0" rtlCol="0" anchor="t"/>
          <a:lstStyle/>
          <a:p>
            <a:pPr algn="l" indent="0" marL="0">
              <a:lnSpc>
                <a:spcPts val="2500"/>
              </a:lnSpc>
              <a:buNone/>
            </a:pPr>
            <a:r>
              <a:rPr lang="en-US" sz="2000" b="1" dirty="0">
                <a:solidFill>
                  <a:srgbClr val="272525"/>
                </a:solidFill>
                <a:latin typeface="Inter Bold" pitchFamily="34" charset="0"/>
                <a:ea typeface="Inter Bold" pitchFamily="34" charset="-122"/>
                <a:cs typeface="Inter Bold" pitchFamily="34" charset="-120"/>
              </a:rPr>
              <a:t>Secure Login</a:t>
            </a:r>
            <a:endParaRPr lang="en-US" sz="2000" dirty="0"/>
          </a:p>
        </p:txBody>
      </p:sp>
      <p:sp>
        <p:nvSpPr>
          <p:cNvPr id="9" name="Text 7"/>
          <p:cNvSpPr/>
          <p:nvPr/>
        </p:nvSpPr>
        <p:spPr>
          <a:xfrm>
            <a:off x="1020723" y="3606879"/>
            <a:ext cx="5965508" cy="980123"/>
          </a:xfrm>
          <a:prstGeom prst="rect">
            <a:avLst/>
          </a:prstGeom>
          <a:noFill/>
          <a:ln/>
        </p:spPr>
        <p:txBody>
          <a:bodyPr wrap="square" lIns="0" tIns="0" rIns="0" bIns="0" rtlCol="0" anchor="t"/>
          <a:lstStyle/>
          <a:p>
            <a:pPr algn="l" indent="0" marL="0">
              <a:lnSpc>
                <a:spcPts val="2550"/>
              </a:lnSpc>
              <a:buNone/>
            </a:pPr>
            <a:r>
              <a:rPr lang="en-US" sz="1600" dirty="0">
                <a:solidFill>
                  <a:srgbClr val="272525"/>
                </a:solidFill>
                <a:latin typeface="Inter" pitchFamily="34" charset="0"/>
                <a:ea typeface="Inter" pitchFamily="34" charset="-122"/>
                <a:cs typeface="Inter" pitchFamily="34" charset="-120"/>
              </a:rPr>
              <a:t>Student ID-based authentication ensures secure access to personalized dashboards, protecting sensitive academic data.</a:t>
            </a:r>
            <a:endParaRPr lang="en-US" sz="1600" dirty="0"/>
          </a:p>
        </p:txBody>
      </p:sp>
      <p:sp>
        <p:nvSpPr>
          <p:cNvPr id="10" name="Shape 8"/>
          <p:cNvSpPr/>
          <p:nvPr/>
        </p:nvSpPr>
        <p:spPr>
          <a:xfrm>
            <a:off x="7417237" y="2655332"/>
            <a:ext cx="6419374" cy="2158603"/>
          </a:xfrm>
          <a:prstGeom prst="roundRect">
            <a:avLst>
              <a:gd name="adj" fmla="val 5083"/>
            </a:avLst>
          </a:prstGeom>
          <a:solidFill>
            <a:srgbClr val="FFFFFF"/>
          </a:solidFill>
          <a:ln/>
        </p:spPr>
      </p:sp>
      <p:sp>
        <p:nvSpPr>
          <p:cNvPr id="11" name="Shape 9"/>
          <p:cNvSpPr/>
          <p:nvPr/>
        </p:nvSpPr>
        <p:spPr>
          <a:xfrm>
            <a:off x="7417237" y="2632472"/>
            <a:ext cx="6419374" cy="91440"/>
          </a:xfrm>
          <a:prstGeom prst="roundRect">
            <a:avLst>
              <a:gd name="adj" fmla="val 93767"/>
            </a:avLst>
          </a:prstGeom>
          <a:solidFill>
            <a:srgbClr val="4950BC"/>
          </a:solidFill>
          <a:ln/>
        </p:spPr>
      </p:sp>
      <p:sp>
        <p:nvSpPr>
          <p:cNvPr id="12" name="Shape 10"/>
          <p:cNvSpPr/>
          <p:nvPr/>
        </p:nvSpPr>
        <p:spPr>
          <a:xfrm>
            <a:off x="10320754" y="2349222"/>
            <a:ext cx="612338" cy="612338"/>
          </a:xfrm>
          <a:prstGeom prst="roundRect">
            <a:avLst>
              <a:gd name="adj" fmla="val 149329"/>
            </a:avLst>
          </a:prstGeom>
          <a:solidFill>
            <a:srgbClr val="4950BC"/>
          </a:solidFill>
          <a:ln/>
        </p:spPr>
      </p:sp>
      <p:sp>
        <p:nvSpPr>
          <p:cNvPr id="13" name="Text 11"/>
          <p:cNvSpPr/>
          <p:nvPr/>
        </p:nvSpPr>
        <p:spPr>
          <a:xfrm>
            <a:off x="10504468" y="2502337"/>
            <a:ext cx="244912" cy="306110"/>
          </a:xfrm>
          <a:prstGeom prst="rect">
            <a:avLst/>
          </a:prstGeom>
          <a:noFill/>
          <a:ln/>
        </p:spPr>
        <p:txBody>
          <a:bodyPr wrap="none" lIns="0" tIns="0" rIns="0" bIns="0" rtlCol="0" anchor="t"/>
          <a:lstStyle/>
          <a:p>
            <a:pPr algn="l" indent="0" marL="0">
              <a:lnSpc>
                <a:spcPts val="3050"/>
              </a:lnSpc>
              <a:buNone/>
            </a:pPr>
            <a:r>
              <a:rPr lang="en-US" sz="1900" b="1" dirty="0">
                <a:solidFill>
                  <a:srgbClr val="FFFFFF"/>
                </a:solidFill>
                <a:latin typeface="Inter Bold" pitchFamily="34" charset="0"/>
                <a:ea typeface="Inter Bold" pitchFamily="34" charset="-122"/>
                <a:cs typeface="Inter Bold" pitchFamily="34" charset="-120"/>
              </a:rPr>
              <a:t>2</a:t>
            </a:r>
            <a:endParaRPr lang="en-US" sz="1900" dirty="0"/>
          </a:p>
        </p:txBody>
      </p:sp>
      <p:sp>
        <p:nvSpPr>
          <p:cNvPr id="14" name="Text 12"/>
          <p:cNvSpPr/>
          <p:nvPr/>
        </p:nvSpPr>
        <p:spPr>
          <a:xfrm>
            <a:off x="7644170" y="3165634"/>
            <a:ext cx="2551748" cy="318849"/>
          </a:xfrm>
          <a:prstGeom prst="rect">
            <a:avLst/>
          </a:prstGeom>
          <a:noFill/>
          <a:ln/>
        </p:spPr>
        <p:txBody>
          <a:bodyPr wrap="none" lIns="0" tIns="0" rIns="0" bIns="0" rtlCol="0" anchor="t"/>
          <a:lstStyle/>
          <a:p>
            <a:pPr algn="l" indent="0" marL="0">
              <a:lnSpc>
                <a:spcPts val="2500"/>
              </a:lnSpc>
              <a:buNone/>
            </a:pPr>
            <a:r>
              <a:rPr lang="en-US" sz="2000" b="1" dirty="0">
                <a:solidFill>
                  <a:srgbClr val="272525"/>
                </a:solidFill>
                <a:latin typeface="Inter Bold" pitchFamily="34" charset="0"/>
                <a:ea typeface="Inter Bold" pitchFamily="34" charset="-122"/>
                <a:cs typeface="Inter Bold" pitchFamily="34" charset="-120"/>
              </a:rPr>
              <a:t>Percentile Insights</a:t>
            </a:r>
            <a:endParaRPr lang="en-US" sz="2000" dirty="0"/>
          </a:p>
        </p:txBody>
      </p:sp>
      <p:sp>
        <p:nvSpPr>
          <p:cNvPr id="15" name="Text 13"/>
          <p:cNvSpPr/>
          <p:nvPr/>
        </p:nvSpPr>
        <p:spPr>
          <a:xfrm>
            <a:off x="7644170" y="3606879"/>
            <a:ext cx="5965508" cy="653415"/>
          </a:xfrm>
          <a:prstGeom prst="rect">
            <a:avLst/>
          </a:prstGeom>
          <a:noFill/>
          <a:ln/>
        </p:spPr>
        <p:txBody>
          <a:bodyPr wrap="square" lIns="0" tIns="0" rIns="0" bIns="0" rtlCol="0" anchor="t"/>
          <a:lstStyle/>
          <a:p>
            <a:pPr algn="l" indent="0" marL="0">
              <a:lnSpc>
                <a:spcPts val="2550"/>
              </a:lnSpc>
              <a:buNone/>
            </a:pPr>
            <a:r>
              <a:rPr lang="en-US" sz="1600" dirty="0">
                <a:solidFill>
                  <a:srgbClr val="272525"/>
                </a:solidFill>
                <a:latin typeface="Inter" pitchFamily="34" charset="0"/>
                <a:ea typeface="Inter" pitchFamily="34" charset="-122"/>
                <a:cs typeface="Inter" pitchFamily="34" charset="-120"/>
              </a:rPr>
              <a:t>Students can see their standing relative to their peers in real-time, offering valuable competitive and comparative context.</a:t>
            </a:r>
            <a:endParaRPr lang="en-US" sz="1600" dirty="0"/>
          </a:p>
        </p:txBody>
      </p:sp>
      <p:sp>
        <p:nvSpPr>
          <p:cNvPr id="16" name="Shape 14"/>
          <p:cNvSpPr/>
          <p:nvPr/>
        </p:nvSpPr>
        <p:spPr>
          <a:xfrm>
            <a:off x="793790" y="5324118"/>
            <a:ext cx="6419374" cy="2158603"/>
          </a:xfrm>
          <a:prstGeom prst="roundRect">
            <a:avLst>
              <a:gd name="adj" fmla="val 5083"/>
            </a:avLst>
          </a:prstGeom>
          <a:solidFill>
            <a:srgbClr val="FFFFFF"/>
          </a:solidFill>
          <a:ln/>
        </p:spPr>
      </p:sp>
      <p:sp>
        <p:nvSpPr>
          <p:cNvPr id="17" name="Shape 15"/>
          <p:cNvSpPr/>
          <p:nvPr/>
        </p:nvSpPr>
        <p:spPr>
          <a:xfrm>
            <a:off x="793790" y="5301258"/>
            <a:ext cx="6419374" cy="91440"/>
          </a:xfrm>
          <a:prstGeom prst="roundRect">
            <a:avLst>
              <a:gd name="adj" fmla="val 93767"/>
            </a:avLst>
          </a:prstGeom>
          <a:solidFill>
            <a:srgbClr val="4950BC"/>
          </a:solidFill>
          <a:ln/>
        </p:spPr>
      </p:sp>
      <p:sp>
        <p:nvSpPr>
          <p:cNvPr id="18" name="Shape 16"/>
          <p:cNvSpPr/>
          <p:nvPr/>
        </p:nvSpPr>
        <p:spPr>
          <a:xfrm>
            <a:off x="3697307" y="5018008"/>
            <a:ext cx="612338" cy="612338"/>
          </a:xfrm>
          <a:prstGeom prst="roundRect">
            <a:avLst>
              <a:gd name="adj" fmla="val 149329"/>
            </a:avLst>
          </a:prstGeom>
          <a:solidFill>
            <a:srgbClr val="4950BC"/>
          </a:solidFill>
          <a:ln/>
        </p:spPr>
      </p:sp>
      <p:sp>
        <p:nvSpPr>
          <p:cNvPr id="19" name="Text 17"/>
          <p:cNvSpPr/>
          <p:nvPr/>
        </p:nvSpPr>
        <p:spPr>
          <a:xfrm>
            <a:off x="3881021" y="5171123"/>
            <a:ext cx="244912" cy="306110"/>
          </a:xfrm>
          <a:prstGeom prst="rect">
            <a:avLst/>
          </a:prstGeom>
          <a:noFill/>
          <a:ln/>
        </p:spPr>
        <p:txBody>
          <a:bodyPr wrap="none" lIns="0" tIns="0" rIns="0" bIns="0" rtlCol="0" anchor="t"/>
          <a:lstStyle/>
          <a:p>
            <a:pPr algn="l" indent="0" marL="0">
              <a:lnSpc>
                <a:spcPts val="3050"/>
              </a:lnSpc>
              <a:buNone/>
            </a:pPr>
            <a:r>
              <a:rPr lang="en-US" sz="1900" b="1" dirty="0">
                <a:solidFill>
                  <a:srgbClr val="FFFFFF"/>
                </a:solidFill>
                <a:latin typeface="Inter Bold" pitchFamily="34" charset="0"/>
                <a:ea typeface="Inter Bold" pitchFamily="34" charset="-122"/>
                <a:cs typeface="Inter Bold" pitchFamily="34" charset="-120"/>
              </a:rPr>
              <a:t>3</a:t>
            </a:r>
            <a:endParaRPr lang="en-US" sz="1900" dirty="0"/>
          </a:p>
        </p:txBody>
      </p:sp>
      <p:sp>
        <p:nvSpPr>
          <p:cNvPr id="20" name="Text 18"/>
          <p:cNvSpPr/>
          <p:nvPr/>
        </p:nvSpPr>
        <p:spPr>
          <a:xfrm>
            <a:off x="1020723" y="5834420"/>
            <a:ext cx="2551748" cy="318849"/>
          </a:xfrm>
          <a:prstGeom prst="rect">
            <a:avLst/>
          </a:prstGeom>
          <a:noFill/>
          <a:ln/>
        </p:spPr>
        <p:txBody>
          <a:bodyPr wrap="none" lIns="0" tIns="0" rIns="0" bIns="0" rtlCol="0" anchor="t"/>
          <a:lstStyle/>
          <a:p>
            <a:pPr algn="l" indent="0" marL="0">
              <a:lnSpc>
                <a:spcPts val="2500"/>
              </a:lnSpc>
              <a:buNone/>
            </a:pPr>
            <a:r>
              <a:rPr lang="en-US" sz="2000" b="1" dirty="0">
                <a:solidFill>
                  <a:srgbClr val="272525"/>
                </a:solidFill>
                <a:latin typeface="Inter Bold" pitchFamily="34" charset="0"/>
                <a:ea typeface="Inter Bold" pitchFamily="34" charset="-122"/>
                <a:cs typeface="Inter Bold" pitchFamily="34" charset="-120"/>
              </a:rPr>
              <a:t>Motivating Badges</a:t>
            </a:r>
            <a:endParaRPr lang="en-US" sz="2000" dirty="0"/>
          </a:p>
        </p:txBody>
      </p:sp>
      <p:sp>
        <p:nvSpPr>
          <p:cNvPr id="21" name="Text 19"/>
          <p:cNvSpPr/>
          <p:nvPr/>
        </p:nvSpPr>
        <p:spPr>
          <a:xfrm>
            <a:off x="1020723" y="6275665"/>
            <a:ext cx="5965508" cy="653415"/>
          </a:xfrm>
          <a:prstGeom prst="rect">
            <a:avLst/>
          </a:prstGeom>
          <a:noFill/>
          <a:ln/>
        </p:spPr>
        <p:txBody>
          <a:bodyPr wrap="square" lIns="0" tIns="0" rIns="0" bIns="0" rtlCol="0" anchor="t"/>
          <a:lstStyle/>
          <a:p>
            <a:pPr algn="l" indent="0" marL="0">
              <a:lnSpc>
                <a:spcPts val="2550"/>
              </a:lnSpc>
              <a:buNone/>
            </a:pPr>
            <a:r>
              <a:rPr lang="en-US" sz="1600" dirty="0">
                <a:solidFill>
                  <a:srgbClr val="272525"/>
                </a:solidFill>
                <a:latin typeface="Inter" pitchFamily="34" charset="0"/>
                <a:ea typeface="Inter" pitchFamily="34" charset="-122"/>
                <a:cs typeface="Inter" pitchFamily="34" charset="-120"/>
              </a:rPr>
              <a:t>Milestone badges keep motivation high, celebrating progress and encouraging continuous effort in academic pursuits.</a:t>
            </a:r>
            <a:endParaRPr lang="en-US" sz="1600" dirty="0"/>
          </a:p>
        </p:txBody>
      </p:sp>
      <p:sp>
        <p:nvSpPr>
          <p:cNvPr id="22" name="Shape 20"/>
          <p:cNvSpPr/>
          <p:nvPr/>
        </p:nvSpPr>
        <p:spPr>
          <a:xfrm>
            <a:off x="7417237" y="5324118"/>
            <a:ext cx="6419374" cy="2158603"/>
          </a:xfrm>
          <a:prstGeom prst="roundRect">
            <a:avLst>
              <a:gd name="adj" fmla="val 5083"/>
            </a:avLst>
          </a:prstGeom>
          <a:solidFill>
            <a:srgbClr val="FFFFFF"/>
          </a:solidFill>
          <a:ln/>
        </p:spPr>
      </p:sp>
      <p:sp>
        <p:nvSpPr>
          <p:cNvPr id="23" name="Shape 21"/>
          <p:cNvSpPr/>
          <p:nvPr/>
        </p:nvSpPr>
        <p:spPr>
          <a:xfrm>
            <a:off x="7417237" y="5301258"/>
            <a:ext cx="6419374" cy="91440"/>
          </a:xfrm>
          <a:prstGeom prst="roundRect">
            <a:avLst>
              <a:gd name="adj" fmla="val 93767"/>
            </a:avLst>
          </a:prstGeom>
          <a:solidFill>
            <a:srgbClr val="4950BC"/>
          </a:solidFill>
          <a:ln/>
        </p:spPr>
      </p:sp>
      <p:sp>
        <p:nvSpPr>
          <p:cNvPr id="24" name="Shape 22"/>
          <p:cNvSpPr/>
          <p:nvPr/>
        </p:nvSpPr>
        <p:spPr>
          <a:xfrm>
            <a:off x="10320754" y="5018008"/>
            <a:ext cx="612338" cy="612338"/>
          </a:xfrm>
          <a:prstGeom prst="roundRect">
            <a:avLst>
              <a:gd name="adj" fmla="val 149329"/>
            </a:avLst>
          </a:prstGeom>
          <a:solidFill>
            <a:srgbClr val="4950BC"/>
          </a:solidFill>
          <a:ln/>
        </p:spPr>
      </p:sp>
      <p:sp>
        <p:nvSpPr>
          <p:cNvPr id="25" name="Text 23"/>
          <p:cNvSpPr/>
          <p:nvPr/>
        </p:nvSpPr>
        <p:spPr>
          <a:xfrm>
            <a:off x="10504468" y="5171123"/>
            <a:ext cx="244912" cy="306110"/>
          </a:xfrm>
          <a:prstGeom prst="rect">
            <a:avLst/>
          </a:prstGeom>
          <a:noFill/>
          <a:ln/>
        </p:spPr>
        <p:txBody>
          <a:bodyPr wrap="none" lIns="0" tIns="0" rIns="0" bIns="0" rtlCol="0" anchor="t"/>
          <a:lstStyle/>
          <a:p>
            <a:pPr algn="l" indent="0" marL="0">
              <a:lnSpc>
                <a:spcPts val="3050"/>
              </a:lnSpc>
              <a:buNone/>
            </a:pPr>
            <a:r>
              <a:rPr lang="en-US" sz="1900" b="1" dirty="0">
                <a:solidFill>
                  <a:srgbClr val="FFFFFF"/>
                </a:solidFill>
                <a:latin typeface="Inter Bold" pitchFamily="34" charset="0"/>
                <a:ea typeface="Inter Bold" pitchFamily="34" charset="-122"/>
                <a:cs typeface="Inter Bold" pitchFamily="34" charset="-120"/>
              </a:rPr>
              <a:t>4</a:t>
            </a:r>
            <a:endParaRPr lang="en-US" sz="1900" dirty="0"/>
          </a:p>
        </p:txBody>
      </p:sp>
      <p:sp>
        <p:nvSpPr>
          <p:cNvPr id="26" name="Text 24"/>
          <p:cNvSpPr/>
          <p:nvPr/>
        </p:nvSpPr>
        <p:spPr>
          <a:xfrm>
            <a:off x="7644170" y="5834420"/>
            <a:ext cx="2551748" cy="318849"/>
          </a:xfrm>
          <a:prstGeom prst="rect">
            <a:avLst/>
          </a:prstGeom>
          <a:noFill/>
          <a:ln/>
        </p:spPr>
        <p:txBody>
          <a:bodyPr wrap="none" lIns="0" tIns="0" rIns="0" bIns="0" rtlCol="0" anchor="t"/>
          <a:lstStyle/>
          <a:p>
            <a:pPr algn="l" indent="0" marL="0">
              <a:lnSpc>
                <a:spcPts val="2500"/>
              </a:lnSpc>
              <a:buNone/>
            </a:pPr>
            <a:r>
              <a:rPr lang="en-US" sz="2000" b="1" dirty="0">
                <a:solidFill>
                  <a:srgbClr val="272525"/>
                </a:solidFill>
                <a:latin typeface="Inter Bold" pitchFamily="34" charset="0"/>
                <a:ea typeface="Inter Bold" pitchFamily="34" charset="-122"/>
                <a:cs typeface="Inter Bold" pitchFamily="34" charset="-120"/>
              </a:rPr>
              <a:t>Task Management</a:t>
            </a:r>
            <a:endParaRPr lang="en-US" sz="2000" dirty="0"/>
          </a:p>
        </p:txBody>
      </p:sp>
      <p:sp>
        <p:nvSpPr>
          <p:cNvPr id="27" name="Text 25"/>
          <p:cNvSpPr/>
          <p:nvPr/>
        </p:nvSpPr>
        <p:spPr>
          <a:xfrm>
            <a:off x="7644170" y="6275665"/>
            <a:ext cx="5965508" cy="980123"/>
          </a:xfrm>
          <a:prstGeom prst="rect">
            <a:avLst/>
          </a:prstGeom>
          <a:noFill/>
          <a:ln/>
        </p:spPr>
        <p:txBody>
          <a:bodyPr wrap="square" lIns="0" tIns="0" rIns="0" bIns="0" rtlCol="0" anchor="t"/>
          <a:lstStyle/>
          <a:p>
            <a:pPr algn="l" indent="0" marL="0">
              <a:lnSpc>
                <a:spcPts val="2550"/>
              </a:lnSpc>
              <a:buNone/>
            </a:pPr>
            <a:r>
              <a:rPr lang="en-US" sz="1600" dirty="0">
                <a:solidFill>
                  <a:srgbClr val="272525"/>
                </a:solidFill>
                <a:latin typeface="Inter" pitchFamily="34" charset="0"/>
                <a:ea typeface="Inter" pitchFamily="34" charset="-122"/>
                <a:cs typeface="Inter" pitchFamily="34" charset="-120"/>
              </a:rPr>
              <a:t>An integrated view of upcoming tasks and deadlines helps students stay organized and prioritize their academic workload effectively.</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435656"/>
            <a:ext cx="8573095" cy="708779"/>
          </a:xfrm>
          <a:prstGeom prst="rect">
            <a:avLst/>
          </a:prstGeom>
          <a:noFill/>
          <a:ln/>
        </p:spPr>
        <p:txBody>
          <a:bodyPr wrap="non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Robust &amp; Scalable Architecture</a:t>
            </a:r>
            <a:endParaRPr lang="en-US" sz="4450" dirty="0"/>
          </a:p>
        </p:txBody>
      </p:sp>
      <p:sp>
        <p:nvSpPr>
          <p:cNvPr id="3" name="Text 1"/>
          <p:cNvSpPr/>
          <p:nvPr/>
        </p:nvSpPr>
        <p:spPr>
          <a:xfrm>
            <a:off x="793790" y="2598063"/>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Our platform is built on modern, reliable technologies, ensuring a simple, efficient, and high-performance pipeline.</a:t>
            </a:r>
            <a:endParaRPr lang="en-US" sz="1750" dirty="0"/>
          </a:p>
        </p:txBody>
      </p:sp>
      <p:sp>
        <p:nvSpPr>
          <p:cNvPr id="4" name="Text 2"/>
          <p:cNvSpPr/>
          <p:nvPr/>
        </p:nvSpPr>
        <p:spPr>
          <a:xfrm>
            <a:off x="793790" y="3442930"/>
            <a:ext cx="3402330" cy="425291"/>
          </a:xfrm>
          <a:prstGeom prst="rect">
            <a:avLst/>
          </a:prstGeom>
          <a:noFill/>
          <a:ln/>
        </p:spPr>
        <p:txBody>
          <a:bodyPr wrap="none" lIns="0" tIns="0" rIns="0" bIns="0" rtlCol="0" anchor="t"/>
          <a:lstStyle/>
          <a:p>
            <a:pPr algn="l" indent="0" marL="0">
              <a:lnSpc>
                <a:spcPts val="3300"/>
              </a:lnSpc>
              <a:buNone/>
            </a:pPr>
            <a:r>
              <a:rPr lang="en-US" sz="2650" b="1" dirty="0">
                <a:solidFill>
                  <a:srgbClr val="4950BC"/>
                </a:solidFill>
                <a:latin typeface="Inter Bold" pitchFamily="34" charset="0"/>
                <a:ea typeface="Inter Bold" pitchFamily="34" charset="-122"/>
                <a:cs typeface="Inter Bold" pitchFamily="34" charset="-120"/>
              </a:rPr>
              <a:t>Frontend</a:t>
            </a:r>
            <a:endParaRPr lang="en-US" sz="2650" dirty="0"/>
          </a:p>
        </p:txBody>
      </p:sp>
      <p:sp>
        <p:nvSpPr>
          <p:cNvPr id="5" name="Text 3"/>
          <p:cNvSpPr/>
          <p:nvPr/>
        </p:nvSpPr>
        <p:spPr>
          <a:xfrm>
            <a:off x="793790" y="4095036"/>
            <a:ext cx="3978116" cy="1451610"/>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React (Vite/TS):</a:t>
            </a:r>
            <a:pPr algn="l" indent="0" marL="0">
              <a:lnSpc>
                <a:spcPts val="2850"/>
              </a:lnSpc>
              <a:buNone/>
            </a:pPr>
            <a:r>
              <a:rPr lang="en-US" sz="1750" dirty="0">
                <a:solidFill>
                  <a:srgbClr val="272525"/>
                </a:solidFill>
                <a:latin typeface="Inter" pitchFamily="34" charset="0"/>
                <a:ea typeface="Inter" pitchFamily="34" charset="-122"/>
                <a:cs typeface="Inter" pitchFamily="34" charset="-120"/>
              </a:rPr>
              <a:t> Fast, interactive user interface built with Vite and TypeScript for robust development.</a:t>
            </a:r>
            <a:endParaRPr lang="en-US" sz="1750" dirty="0"/>
          </a:p>
        </p:txBody>
      </p:sp>
      <p:sp>
        <p:nvSpPr>
          <p:cNvPr id="6" name="Text 4"/>
          <p:cNvSpPr/>
          <p:nvPr/>
        </p:nvSpPr>
        <p:spPr>
          <a:xfrm>
            <a:off x="5332928" y="3442930"/>
            <a:ext cx="3402330" cy="425291"/>
          </a:xfrm>
          <a:prstGeom prst="rect">
            <a:avLst/>
          </a:prstGeom>
          <a:noFill/>
          <a:ln/>
        </p:spPr>
        <p:txBody>
          <a:bodyPr wrap="none" lIns="0" tIns="0" rIns="0" bIns="0" rtlCol="0" anchor="t"/>
          <a:lstStyle/>
          <a:p>
            <a:pPr algn="l" indent="0" marL="0">
              <a:lnSpc>
                <a:spcPts val="3300"/>
              </a:lnSpc>
              <a:buNone/>
            </a:pPr>
            <a:r>
              <a:rPr lang="en-US" sz="2650" b="1" dirty="0">
                <a:solidFill>
                  <a:srgbClr val="4950BC"/>
                </a:solidFill>
                <a:latin typeface="Inter Bold" pitchFamily="34" charset="0"/>
                <a:ea typeface="Inter Bold" pitchFamily="34" charset="-122"/>
                <a:cs typeface="Inter Bold" pitchFamily="34" charset="-120"/>
              </a:rPr>
              <a:t>Backend</a:t>
            </a:r>
            <a:endParaRPr lang="en-US" sz="2650" dirty="0"/>
          </a:p>
        </p:txBody>
      </p:sp>
      <p:sp>
        <p:nvSpPr>
          <p:cNvPr id="7" name="Text 5"/>
          <p:cNvSpPr/>
          <p:nvPr/>
        </p:nvSpPr>
        <p:spPr>
          <a:xfrm>
            <a:off x="5332928" y="4095036"/>
            <a:ext cx="3978116" cy="1088708"/>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FastAPI:</a:t>
            </a:r>
            <a:pPr algn="l" indent="0" marL="0">
              <a:lnSpc>
                <a:spcPts val="2850"/>
              </a:lnSpc>
              <a:buNone/>
            </a:pPr>
            <a:r>
              <a:rPr lang="en-US" sz="1750" dirty="0">
                <a:solidFill>
                  <a:srgbClr val="272525"/>
                </a:solidFill>
                <a:latin typeface="Inter" pitchFamily="34" charset="0"/>
                <a:ea typeface="Inter" pitchFamily="34" charset="-122"/>
                <a:cs typeface="Inter" pitchFamily="34" charset="-120"/>
              </a:rPr>
              <a:t> High-performance Python REST API for efficient data processing and serving.</a:t>
            </a:r>
            <a:endParaRPr lang="en-US" sz="1750" dirty="0"/>
          </a:p>
        </p:txBody>
      </p:sp>
      <p:sp>
        <p:nvSpPr>
          <p:cNvPr id="8" name="Text 6"/>
          <p:cNvSpPr/>
          <p:nvPr/>
        </p:nvSpPr>
        <p:spPr>
          <a:xfrm>
            <a:off x="5332928" y="5263039"/>
            <a:ext cx="3978116" cy="1088708"/>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Regression Models:</a:t>
            </a:r>
            <a:pPr algn="l" indent="0" marL="0">
              <a:lnSpc>
                <a:spcPts val="2850"/>
              </a:lnSpc>
              <a:buNone/>
            </a:pPr>
            <a:r>
              <a:rPr lang="en-US" sz="1750" dirty="0">
                <a:solidFill>
                  <a:srgbClr val="272525"/>
                </a:solidFill>
                <a:latin typeface="Inter" pitchFamily="34" charset="0"/>
                <a:ea typeface="Inter" pitchFamily="34" charset="-122"/>
                <a:cs typeface="Inter" pitchFamily="34" charset="-120"/>
              </a:rPr>
              <a:t> Utilized for accurate predictive analytics of student performance.</a:t>
            </a:r>
            <a:endParaRPr lang="en-US" sz="1750" dirty="0"/>
          </a:p>
        </p:txBody>
      </p:sp>
      <p:sp>
        <p:nvSpPr>
          <p:cNvPr id="9" name="Text 7"/>
          <p:cNvSpPr/>
          <p:nvPr/>
        </p:nvSpPr>
        <p:spPr>
          <a:xfrm>
            <a:off x="9872067" y="3442930"/>
            <a:ext cx="3402330" cy="425291"/>
          </a:xfrm>
          <a:prstGeom prst="rect">
            <a:avLst/>
          </a:prstGeom>
          <a:noFill/>
          <a:ln/>
        </p:spPr>
        <p:txBody>
          <a:bodyPr wrap="none" lIns="0" tIns="0" rIns="0" bIns="0" rtlCol="0" anchor="t"/>
          <a:lstStyle/>
          <a:p>
            <a:pPr algn="l" indent="0" marL="0">
              <a:lnSpc>
                <a:spcPts val="3300"/>
              </a:lnSpc>
              <a:buNone/>
            </a:pPr>
            <a:r>
              <a:rPr lang="en-US" sz="2650" b="1" dirty="0">
                <a:solidFill>
                  <a:srgbClr val="4950BC"/>
                </a:solidFill>
                <a:latin typeface="Inter Bold" pitchFamily="34" charset="0"/>
                <a:ea typeface="Inter Bold" pitchFamily="34" charset="-122"/>
                <a:cs typeface="Inter Bold" pitchFamily="34" charset="-120"/>
              </a:rPr>
              <a:t>Data &amp; Security</a:t>
            </a:r>
            <a:endParaRPr lang="en-US" sz="2650" dirty="0"/>
          </a:p>
        </p:txBody>
      </p:sp>
      <p:sp>
        <p:nvSpPr>
          <p:cNvPr id="10" name="Text 8"/>
          <p:cNvSpPr/>
          <p:nvPr/>
        </p:nvSpPr>
        <p:spPr>
          <a:xfrm>
            <a:off x="9872067" y="4095036"/>
            <a:ext cx="3978116" cy="1088708"/>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CSV Data:</a:t>
            </a:r>
            <a:pPr algn="l" indent="0" marL="0">
              <a:lnSpc>
                <a:spcPts val="2850"/>
              </a:lnSpc>
              <a:buNone/>
            </a:pPr>
            <a:r>
              <a:rPr lang="en-US" sz="1750" dirty="0">
                <a:solidFill>
                  <a:srgbClr val="272525"/>
                </a:solidFill>
                <a:latin typeface="Inter" pitchFamily="34" charset="0"/>
                <a:ea typeface="Inter" pitchFamily="34" charset="-122"/>
                <a:cs typeface="Inter" pitchFamily="34" charset="-120"/>
              </a:rPr>
              <a:t> Flexible input for assessments and enrollment data, easily integrated.</a:t>
            </a:r>
            <a:endParaRPr lang="en-US" sz="1750" dirty="0"/>
          </a:p>
        </p:txBody>
      </p:sp>
      <p:sp>
        <p:nvSpPr>
          <p:cNvPr id="11" name="Text 9"/>
          <p:cNvSpPr/>
          <p:nvPr/>
        </p:nvSpPr>
        <p:spPr>
          <a:xfrm>
            <a:off x="9872067" y="5263039"/>
            <a:ext cx="3978116" cy="1451610"/>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Authentication:</a:t>
            </a:r>
            <a:pPr algn="l" indent="0" marL="0">
              <a:lnSpc>
                <a:spcPts val="2850"/>
              </a:lnSpc>
              <a:buNone/>
            </a:pPr>
            <a:r>
              <a:rPr lang="en-US" sz="1750" dirty="0">
                <a:solidFill>
                  <a:srgbClr val="272525"/>
                </a:solidFill>
                <a:latin typeface="Inter" pitchFamily="34" charset="0"/>
                <a:ea typeface="Inter" pitchFamily="34" charset="-122"/>
                <a:cs typeface="Inter" pitchFamily="34" charset="-120"/>
              </a:rPr>
              <a:t> Token-based sessions across frontend and backend containers ensure secure user access.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666512"/>
            <a:ext cx="7717512" cy="460772"/>
          </a:xfrm>
          <a:prstGeom prst="rect">
            <a:avLst/>
          </a:prstGeom>
          <a:noFill/>
          <a:ln/>
        </p:spPr>
        <p:txBody>
          <a:bodyPr wrap="none" lIns="0" tIns="0" rIns="0" bIns="0" rtlCol="0" anchor="t"/>
          <a:lstStyle/>
          <a:p>
            <a:pPr algn="l" indent="0" marL="0">
              <a:lnSpc>
                <a:spcPts val="3600"/>
              </a:lnSpc>
              <a:buNone/>
            </a:pPr>
            <a:r>
              <a:rPr lang="en-US" sz="2900" b="1" dirty="0">
                <a:solidFill>
                  <a:srgbClr val="000000"/>
                </a:solidFill>
                <a:latin typeface="Inter Bold" pitchFamily="34" charset="0"/>
                <a:ea typeface="Inter Bold" pitchFamily="34" charset="-122"/>
                <a:cs typeface="Inter Bold" pitchFamily="34" charset="-120"/>
              </a:rPr>
              <a:t>Impact: Transforming Academic Outcomes</a:t>
            </a:r>
            <a:endParaRPr lang="en-US" sz="2900" dirty="0"/>
          </a:p>
        </p:txBody>
      </p:sp>
      <p:sp>
        <p:nvSpPr>
          <p:cNvPr id="3" name="Text 1"/>
          <p:cNvSpPr/>
          <p:nvPr/>
        </p:nvSpPr>
        <p:spPr>
          <a:xfrm>
            <a:off x="793790" y="1422083"/>
            <a:ext cx="13042821" cy="235744"/>
          </a:xfrm>
          <a:prstGeom prst="rect">
            <a:avLst/>
          </a:prstGeom>
          <a:noFill/>
          <a:ln/>
        </p:spPr>
        <p:txBody>
          <a:bodyPr wrap="none" lIns="0" tIns="0" rIns="0" bIns="0" rtlCol="0" anchor="t"/>
          <a:lstStyle/>
          <a:p>
            <a:pPr algn="l" indent="0" marL="0">
              <a:lnSpc>
                <a:spcPts val="1850"/>
              </a:lnSpc>
              <a:buNone/>
            </a:pPr>
            <a:r>
              <a:rPr lang="en-US" sz="1150" dirty="0">
                <a:solidFill>
                  <a:srgbClr val="272525"/>
                </a:solidFill>
                <a:latin typeface="Inter" pitchFamily="34" charset="0"/>
                <a:ea typeface="Inter" pitchFamily="34" charset="-122"/>
                <a:cs typeface="Inter" pitchFamily="34" charset="-120"/>
              </a:rPr>
              <a:t>Our solution bridges the gap between passive learning and active engagement, turning academic blind spots into actionable insights.</a:t>
            </a:r>
            <a:endParaRPr lang="en-US" sz="1150" dirty="0"/>
          </a:p>
        </p:txBody>
      </p:sp>
      <p:pic>
        <p:nvPicPr>
          <p:cNvPr id="4" name="Image 0" descr="preencoded.png">    </p:cNvPr>
          <p:cNvPicPr>
            <a:picLocks noChangeAspect="1"/>
          </p:cNvPicPr>
          <p:nvPr/>
        </p:nvPicPr>
        <p:blipFill>
          <a:blip r:embed="rId1"/>
          <a:stretch>
            <a:fillRect/>
          </a:stretch>
        </p:blipFill>
        <p:spPr>
          <a:xfrm>
            <a:off x="793790" y="1989534"/>
            <a:ext cx="4121944" cy="4121944"/>
          </a:xfrm>
          <a:prstGeom prst="rect">
            <a:avLst/>
          </a:prstGeom>
        </p:spPr>
      </p:pic>
      <p:sp>
        <p:nvSpPr>
          <p:cNvPr id="5" name="Text 2"/>
          <p:cNvSpPr/>
          <p:nvPr/>
        </p:nvSpPr>
        <p:spPr>
          <a:xfrm>
            <a:off x="793790" y="6277332"/>
            <a:ext cx="2211467" cy="276344"/>
          </a:xfrm>
          <a:prstGeom prst="rect">
            <a:avLst/>
          </a:prstGeom>
          <a:noFill/>
          <a:ln/>
        </p:spPr>
        <p:txBody>
          <a:bodyPr wrap="none" lIns="0" tIns="0" rIns="0" bIns="0" rtlCol="0" anchor="t"/>
          <a:lstStyle/>
          <a:p>
            <a:pPr algn="l" indent="0" marL="0">
              <a:lnSpc>
                <a:spcPts val="2150"/>
              </a:lnSpc>
              <a:buNone/>
            </a:pPr>
            <a:r>
              <a:rPr lang="en-US" sz="1700" b="1" dirty="0">
                <a:solidFill>
                  <a:srgbClr val="000000"/>
                </a:solidFill>
                <a:latin typeface="Inter Bold" pitchFamily="34" charset="0"/>
                <a:ea typeface="Inter Bold" pitchFamily="34" charset="-122"/>
                <a:cs typeface="Inter Bold" pitchFamily="34" charset="-120"/>
              </a:rPr>
              <a:t>Before</a:t>
            </a:r>
            <a:endParaRPr lang="en-US" sz="1700" dirty="0"/>
          </a:p>
        </p:txBody>
      </p:sp>
      <p:sp>
        <p:nvSpPr>
          <p:cNvPr id="6" name="Text 3"/>
          <p:cNvSpPr/>
          <p:nvPr/>
        </p:nvSpPr>
        <p:spPr>
          <a:xfrm>
            <a:off x="793790" y="6701076"/>
            <a:ext cx="6341626" cy="235744"/>
          </a:xfrm>
          <a:prstGeom prst="rect">
            <a:avLst/>
          </a:prstGeom>
          <a:noFill/>
          <a:ln/>
        </p:spPr>
        <p:txBody>
          <a:bodyPr wrap="none" lIns="0" tIns="0" rIns="0" bIns="0" rtlCol="0" anchor="t"/>
          <a:lstStyle/>
          <a:p>
            <a:pPr algn="l" marL="342900" indent="-342900">
              <a:lnSpc>
                <a:spcPts val="1850"/>
              </a:lnSpc>
              <a:buSzPct val="100000"/>
              <a:buChar char="•"/>
            </a:pPr>
            <a:r>
              <a:rPr lang="en-US" sz="1150" dirty="0">
                <a:solidFill>
                  <a:srgbClr val="272525"/>
                </a:solidFill>
                <a:latin typeface="Inter" pitchFamily="34" charset="0"/>
                <a:ea typeface="Inter" pitchFamily="34" charset="-122"/>
                <a:cs typeface="Inter" pitchFamily="34" charset="-120"/>
              </a:rPr>
              <a:t>Marks appear weeks later, with no trend visualization.</a:t>
            </a:r>
            <a:endParaRPr lang="en-US" sz="1150" dirty="0"/>
          </a:p>
        </p:txBody>
      </p:sp>
      <p:sp>
        <p:nvSpPr>
          <p:cNvPr id="7" name="Text 4"/>
          <p:cNvSpPr/>
          <p:nvPr/>
        </p:nvSpPr>
        <p:spPr>
          <a:xfrm>
            <a:off x="793790" y="6988373"/>
            <a:ext cx="6341626" cy="235744"/>
          </a:xfrm>
          <a:prstGeom prst="rect">
            <a:avLst/>
          </a:prstGeom>
          <a:noFill/>
          <a:ln/>
        </p:spPr>
        <p:txBody>
          <a:bodyPr wrap="none" lIns="0" tIns="0" rIns="0" bIns="0" rtlCol="0" anchor="t"/>
          <a:lstStyle/>
          <a:p>
            <a:pPr algn="l" marL="342900" indent="-342900">
              <a:lnSpc>
                <a:spcPts val="1850"/>
              </a:lnSpc>
              <a:buSzPct val="100000"/>
              <a:buChar char="•"/>
            </a:pPr>
            <a:r>
              <a:rPr lang="en-US" sz="1150" dirty="0">
                <a:solidFill>
                  <a:srgbClr val="272525"/>
                </a:solidFill>
                <a:latin typeface="Inter" pitchFamily="34" charset="0"/>
                <a:ea typeface="Inter" pitchFamily="34" charset="-122"/>
                <a:cs typeface="Inter" pitchFamily="34" charset="-120"/>
              </a:rPr>
              <a:t>No early alerts or predictive warnings for at-risk students.</a:t>
            </a:r>
            <a:endParaRPr lang="en-US" sz="1150" dirty="0"/>
          </a:p>
        </p:txBody>
      </p:sp>
      <p:sp>
        <p:nvSpPr>
          <p:cNvPr id="8" name="Text 5"/>
          <p:cNvSpPr/>
          <p:nvPr/>
        </p:nvSpPr>
        <p:spPr>
          <a:xfrm>
            <a:off x="793790" y="7275671"/>
            <a:ext cx="6341626" cy="235744"/>
          </a:xfrm>
          <a:prstGeom prst="rect">
            <a:avLst/>
          </a:prstGeom>
          <a:noFill/>
          <a:ln/>
        </p:spPr>
        <p:txBody>
          <a:bodyPr wrap="none" lIns="0" tIns="0" rIns="0" bIns="0" rtlCol="0" anchor="t"/>
          <a:lstStyle/>
          <a:p>
            <a:pPr algn="l" marL="342900" indent="-342900">
              <a:lnSpc>
                <a:spcPts val="1850"/>
              </a:lnSpc>
              <a:buSzPct val="100000"/>
              <a:buChar char="•"/>
            </a:pPr>
            <a:r>
              <a:rPr lang="en-US" sz="1150" dirty="0">
                <a:solidFill>
                  <a:srgbClr val="272525"/>
                </a:solidFill>
                <a:latin typeface="Inter" pitchFamily="34" charset="0"/>
                <a:ea typeface="Inter" pitchFamily="34" charset="-122"/>
                <a:cs typeface="Inter" pitchFamily="34" charset="-120"/>
              </a:rPr>
              <a:t>Limited and often delayed support for struggling learners.</a:t>
            </a:r>
            <a:endParaRPr lang="en-US" sz="1150" dirty="0"/>
          </a:p>
        </p:txBody>
      </p:sp>
      <p:pic>
        <p:nvPicPr>
          <p:cNvPr id="9" name="Image 1" descr="preencoded.png">    </p:cNvPr>
          <p:cNvPicPr>
            <a:picLocks noChangeAspect="1"/>
          </p:cNvPicPr>
          <p:nvPr/>
        </p:nvPicPr>
        <p:blipFill>
          <a:blip r:embed="rId2"/>
          <a:stretch>
            <a:fillRect/>
          </a:stretch>
        </p:blipFill>
        <p:spPr>
          <a:xfrm>
            <a:off x="7502604" y="1989534"/>
            <a:ext cx="4121944" cy="4121944"/>
          </a:xfrm>
          <a:prstGeom prst="rect">
            <a:avLst/>
          </a:prstGeom>
        </p:spPr>
      </p:pic>
      <p:sp>
        <p:nvSpPr>
          <p:cNvPr id="10" name="Text 6"/>
          <p:cNvSpPr/>
          <p:nvPr/>
        </p:nvSpPr>
        <p:spPr>
          <a:xfrm>
            <a:off x="7502604" y="6277332"/>
            <a:ext cx="2211467" cy="276344"/>
          </a:xfrm>
          <a:prstGeom prst="rect">
            <a:avLst/>
          </a:prstGeom>
          <a:noFill/>
          <a:ln/>
        </p:spPr>
        <p:txBody>
          <a:bodyPr wrap="none" lIns="0" tIns="0" rIns="0" bIns="0" rtlCol="0" anchor="t"/>
          <a:lstStyle/>
          <a:p>
            <a:pPr algn="l" indent="0" marL="0">
              <a:lnSpc>
                <a:spcPts val="2150"/>
              </a:lnSpc>
              <a:buNone/>
            </a:pPr>
            <a:r>
              <a:rPr lang="en-US" sz="1700" b="1" dirty="0">
                <a:solidFill>
                  <a:srgbClr val="000000"/>
                </a:solidFill>
                <a:latin typeface="Inter Bold" pitchFamily="34" charset="0"/>
                <a:ea typeface="Inter Bold" pitchFamily="34" charset="-122"/>
                <a:cs typeface="Inter Bold" pitchFamily="34" charset="-120"/>
              </a:rPr>
              <a:t>After</a:t>
            </a:r>
            <a:endParaRPr lang="en-US" sz="1700" dirty="0"/>
          </a:p>
        </p:txBody>
      </p:sp>
      <p:sp>
        <p:nvSpPr>
          <p:cNvPr id="11" name="Text 7"/>
          <p:cNvSpPr/>
          <p:nvPr/>
        </p:nvSpPr>
        <p:spPr>
          <a:xfrm>
            <a:off x="7502604" y="6701076"/>
            <a:ext cx="6341626" cy="235744"/>
          </a:xfrm>
          <a:prstGeom prst="rect">
            <a:avLst/>
          </a:prstGeom>
          <a:noFill/>
          <a:ln/>
        </p:spPr>
        <p:txBody>
          <a:bodyPr wrap="none" lIns="0" tIns="0" rIns="0" bIns="0" rtlCol="0" anchor="t"/>
          <a:lstStyle/>
          <a:p>
            <a:pPr algn="l" marL="342900" indent="-342900">
              <a:lnSpc>
                <a:spcPts val="1850"/>
              </a:lnSpc>
              <a:buSzPct val="100000"/>
              <a:buChar char="•"/>
            </a:pPr>
            <a:r>
              <a:rPr lang="en-US" sz="1150" dirty="0">
                <a:solidFill>
                  <a:srgbClr val="272525"/>
                </a:solidFill>
                <a:latin typeface="Inter" pitchFamily="34" charset="0"/>
                <a:ea typeface="Inter" pitchFamily="34" charset="-122"/>
                <a:cs typeface="Inter" pitchFamily="34" charset="-120"/>
              </a:rPr>
              <a:t>Real-time performance tracking and percentile insights.</a:t>
            </a:r>
            <a:endParaRPr lang="en-US" sz="1150" dirty="0"/>
          </a:p>
        </p:txBody>
      </p:sp>
      <p:sp>
        <p:nvSpPr>
          <p:cNvPr id="12" name="Text 8"/>
          <p:cNvSpPr/>
          <p:nvPr/>
        </p:nvSpPr>
        <p:spPr>
          <a:xfrm>
            <a:off x="7502604" y="6988373"/>
            <a:ext cx="6341626" cy="235744"/>
          </a:xfrm>
          <a:prstGeom prst="rect">
            <a:avLst/>
          </a:prstGeom>
          <a:noFill/>
          <a:ln/>
        </p:spPr>
        <p:txBody>
          <a:bodyPr wrap="none" lIns="0" tIns="0" rIns="0" bIns="0" rtlCol="0" anchor="t"/>
          <a:lstStyle/>
          <a:p>
            <a:pPr algn="l" marL="342900" indent="-342900">
              <a:lnSpc>
                <a:spcPts val="1850"/>
              </a:lnSpc>
              <a:buSzPct val="100000"/>
              <a:buChar char="•"/>
            </a:pPr>
            <a:r>
              <a:rPr lang="en-US" sz="1150" dirty="0">
                <a:solidFill>
                  <a:srgbClr val="272525"/>
                </a:solidFill>
                <a:latin typeface="Inter" pitchFamily="34" charset="0"/>
                <a:ea typeface="Inter" pitchFamily="34" charset="-122"/>
                <a:cs typeface="Inter" pitchFamily="34" charset="-120"/>
              </a:rPr>
              <a:t>Proactive early warnings and personalized goal setting.</a:t>
            </a:r>
            <a:endParaRPr lang="en-US" sz="1150" dirty="0"/>
          </a:p>
        </p:txBody>
      </p:sp>
      <p:sp>
        <p:nvSpPr>
          <p:cNvPr id="13" name="Text 9"/>
          <p:cNvSpPr/>
          <p:nvPr/>
        </p:nvSpPr>
        <p:spPr>
          <a:xfrm>
            <a:off x="7502604" y="7275671"/>
            <a:ext cx="6341626" cy="235744"/>
          </a:xfrm>
          <a:prstGeom prst="rect">
            <a:avLst/>
          </a:prstGeom>
          <a:noFill/>
          <a:ln/>
        </p:spPr>
        <p:txBody>
          <a:bodyPr wrap="none" lIns="0" tIns="0" rIns="0" bIns="0" rtlCol="0" anchor="t"/>
          <a:lstStyle/>
          <a:p>
            <a:pPr algn="l" marL="342900" indent="-342900">
              <a:lnSpc>
                <a:spcPts val="1850"/>
              </a:lnSpc>
              <a:buSzPct val="100000"/>
              <a:buChar char="•"/>
            </a:pPr>
            <a:r>
              <a:rPr lang="en-US" sz="1150" dirty="0">
                <a:solidFill>
                  <a:srgbClr val="272525"/>
                </a:solidFill>
                <a:latin typeface="Inter" pitchFamily="34" charset="0"/>
                <a:ea typeface="Inter" pitchFamily="34" charset="-122"/>
                <a:cs typeface="Inter" pitchFamily="34" charset="-120"/>
              </a:rPr>
              <a:t>Gamified achievements foster continuous motivation and engagement.</a:t>
            </a:r>
            <a:endParaRPr lang="en-US" sz="11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573054"/>
            <a:ext cx="7511891" cy="708779"/>
          </a:xfrm>
          <a:prstGeom prst="rect">
            <a:avLst/>
          </a:prstGeom>
          <a:noFill/>
          <a:ln/>
        </p:spPr>
        <p:txBody>
          <a:bodyPr wrap="non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Roadmap: Beyond the MVP</a:t>
            </a:r>
            <a:endParaRPr lang="en-US" sz="4450" dirty="0"/>
          </a:p>
        </p:txBody>
      </p:sp>
      <p:sp>
        <p:nvSpPr>
          <p:cNvPr id="3" name="Text 1"/>
          <p:cNvSpPr/>
          <p:nvPr/>
        </p:nvSpPr>
        <p:spPr>
          <a:xfrm>
            <a:off x="793790" y="2735461"/>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Our vision extends beyond the current prototype, with exciting future developments planned to further enhance student success.</a:t>
            </a:r>
            <a:endParaRPr lang="en-US" sz="1750" dirty="0"/>
          </a:p>
        </p:txBody>
      </p:sp>
      <p:pic>
        <p:nvPicPr>
          <p:cNvPr id="4" name="Image 0" descr="preencoded.png">    </p:cNvPr>
          <p:cNvPicPr>
            <a:picLocks noChangeAspect="1"/>
          </p:cNvPicPr>
          <p:nvPr/>
        </p:nvPicPr>
        <p:blipFill>
          <a:blip r:embed="rId1"/>
          <a:stretch>
            <a:fillRect/>
          </a:stretch>
        </p:blipFill>
        <p:spPr>
          <a:xfrm>
            <a:off x="793790" y="3716417"/>
            <a:ext cx="4347567" cy="907256"/>
          </a:xfrm>
          <a:prstGeom prst="rect">
            <a:avLst/>
          </a:prstGeom>
        </p:spPr>
      </p:pic>
      <p:sp>
        <p:nvSpPr>
          <p:cNvPr id="5" name="Text 2"/>
          <p:cNvSpPr/>
          <p:nvPr/>
        </p:nvSpPr>
        <p:spPr>
          <a:xfrm>
            <a:off x="1020604" y="4850487"/>
            <a:ext cx="3471982"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Study Recommendations</a:t>
            </a:r>
            <a:endParaRPr lang="en-US" sz="2200" dirty="0"/>
          </a:p>
        </p:txBody>
      </p:sp>
      <p:sp>
        <p:nvSpPr>
          <p:cNvPr id="6" name="Text 3"/>
          <p:cNvSpPr/>
          <p:nvPr/>
        </p:nvSpPr>
        <p:spPr>
          <a:xfrm>
            <a:off x="1020604" y="5340906"/>
            <a:ext cx="3893939"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Personalized suggestions for resources and study strategies, tailored to individual weak areas.</a:t>
            </a:r>
            <a:endParaRPr lang="en-US" sz="1750" dirty="0"/>
          </a:p>
        </p:txBody>
      </p:sp>
      <p:pic>
        <p:nvPicPr>
          <p:cNvPr id="7" name="Image 1" descr="preencoded.png">    </p:cNvPr>
          <p:cNvPicPr>
            <a:picLocks noChangeAspect="1"/>
          </p:cNvPicPr>
          <p:nvPr/>
        </p:nvPicPr>
        <p:blipFill>
          <a:blip r:embed="rId2"/>
          <a:stretch>
            <a:fillRect/>
          </a:stretch>
        </p:blipFill>
        <p:spPr>
          <a:xfrm>
            <a:off x="5141357" y="3716417"/>
            <a:ext cx="4347567" cy="907256"/>
          </a:xfrm>
          <a:prstGeom prst="rect">
            <a:avLst/>
          </a:prstGeom>
        </p:spPr>
      </p:pic>
      <p:sp>
        <p:nvSpPr>
          <p:cNvPr id="8" name="Text 4"/>
          <p:cNvSpPr/>
          <p:nvPr/>
        </p:nvSpPr>
        <p:spPr>
          <a:xfrm>
            <a:off x="5368171" y="4850487"/>
            <a:ext cx="3138249"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Collaboration Features</a:t>
            </a:r>
            <a:endParaRPr lang="en-US" sz="2200" dirty="0"/>
          </a:p>
        </p:txBody>
      </p:sp>
      <p:sp>
        <p:nvSpPr>
          <p:cNvPr id="9" name="Text 5"/>
          <p:cNvSpPr/>
          <p:nvPr/>
        </p:nvSpPr>
        <p:spPr>
          <a:xfrm>
            <a:off x="5368171" y="5340906"/>
            <a:ext cx="3893939"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Integrated tools for peer group formation, tutoring nudges, and collaborative learning spaces.</a:t>
            </a:r>
            <a:endParaRPr lang="en-US" sz="1750" dirty="0"/>
          </a:p>
        </p:txBody>
      </p:sp>
      <p:pic>
        <p:nvPicPr>
          <p:cNvPr id="10" name="Image 2" descr="preencoded.png">    </p:cNvPr>
          <p:cNvPicPr>
            <a:picLocks noChangeAspect="1"/>
          </p:cNvPicPr>
          <p:nvPr/>
        </p:nvPicPr>
        <p:blipFill>
          <a:blip r:embed="rId3"/>
          <a:stretch>
            <a:fillRect/>
          </a:stretch>
        </p:blipFill>
        <p:spPr>
          <a:xfrm>
            <a:off x="9488924" y="3716417"/>
            <a:ext cx="4347567" cy="907256"/>
          </a:xfrm>
          <a:prstGeom prst="rect">
            <a:avLst/>
          </a:prstGeom>
        </p:spPr>
      </p:pic>
      <p:sp>
        <p:nvSpPr>
          <p:cNvPr id="11" name="Text 6"/>
          <p:cNvSpPr/>
          <p:nvPr/>
        </p:nvSpPr>
        <p:spPr>
          <a:xfrm>
            <a:off x="9715738" y="4850487"/>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Mobile Integration</a:t>
            </a:r>
            <a:endParaRPr lang="en-US" sz="2200" dirty="0"/>
          </a:p>
        </p:txBody>
      </p:sp>
      <p:sp>
        <p:nvSpPr>
          <p:cNvPr id="12" name="Text 7"/>
          <p:cNvSpPr/>
          <p:nvPr/>
        </p:nvSpPr>
        <p:spPr>
          <a:xfrm>
            <a:off x="9715738" y="5340906"/>
            <a:ext cx="3893939"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On-the-go check-ins, real-time alerts, and performance summaries directly to student mobile devices.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679013"/>
            <a:ext cx="7556421" cy="1417558"/>
          </a:xfrm>
          <a:prstGeom prst="rect">
            <a:avLst/>
          </a:prstGeom>
          <a:noFill/>
          <a:ln/>
        </p:spPr>
        <p:txBody>
          <a:bodyPr wrap="square" lIns="0" tIns="0" rIns="0" bIns="0" rtlCol="0" anchor="t"/>
          <a:lstStyle/>
          <a:p>
            <a:pPr algn="ctr"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Give Students the Right Nudge at the Right Time</a:t>
            </a:r>
            <a:endParaRPr lang="en-US" sz="4450" dirty="0"/>
          </a:p>
        </p:txBody>
      </p:sp>
      <p:sp>
        <p:nvSpPr>
          <p:cNvPr id="4" name="Text 1"/>
          <p:cNvSpPr/>
          <p:nvPr/>
        </p:nvSpPr>
        <p:spPr>
          <a:xfrm>
            <a:off x="1133951" y="2691884"/>
            <a:ext cx="7216259"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Our Student Performance Analytics platform is designed to transform the learning experience, making academic success more attainable and transparent for every student.</a:t>
            </a:r>
            <a:endParaRPr lang="en-US" sz="1750" dirty="0"/>
          </a:p>
        </p:txBody>
      </p:sp>
      <p:sp>
        <p:nvSpPr>
          <p:cNvPr id="5" name="Shape 2"/>
          <p:cNvSpPr/>
          <p:nvPr/>
        </p:nvSpPr>
        <p:spPr>
          <a:xfrm>
            <a:off x="793790" y="2436733"/>
            <a:ext cx="30480" cy="1599009"/>
          </a:xfrm>
          <a:prstGeom prst="rect">
            <a:avLst/>
          </a:prstGeom>
          <a:solidFill>
            <a:srgbClr val="4950BC"/>
          </a:solidFill>
          <a:ln/>
        </p:spPr>
      </p:sp>
      <p:sp>
        <p:nvSpPr>
          <p:cNvPr id="6" name="Text 3"/>
          <p:cNvSpPr/>
          <p:nvPr/>
        </p:nvSpPr>
        <p:spPr>
          <a:xfrm>
            <a:off x="842486" y="4375904"/>
            <a:ext cx="7458908" cy="566976"/>
          </a:xfrm>
          <a:prstGeom prst="rect">
            <a:avLst/>
          </a:prstGeom>
          <a:noFill/>
          <a:ln/>
        </p:spPr>
        <p:txBody>
          <a:bodyPr wrap="none" lIns="0" tIns="0" rIns="0" bIns="0" rtlCol="0" anchor="t"/>
          <a:lstStyle/>
          <a:p>
            <a:pPr algn="ctr" indent="0" marL="0">
              <a:lnSpc>
                <a:spcPts val="4450"/>
              </a:lnSpc>
              <a:buNone/>
            </a:pPr>
            <a:r>
              <a:rPr lang="en-US" sz="3550" b="1" dirty="0">
                <a:solidFill>
                  <a:srgbClr val="4950BC"/>
                </a:solidFill>
                <a:latin typeface="Inter Bold" pitchFamily="34" charset="0"/>
                <a:ea typeface="Inter Bold" pitchFamily="34" charset="-122"/>
                <a:cs typeface="Inter Bold" pitchFamily="34" charset="-120"/>
              </a:rPr>
              <a:t>Our Ask:</a:t>
            </a:r>
            <a:pPr algn="ctr" indent="0" marL="0">
              <a:lnSpc>
                <a:spcPts val="4450"/>
              </a:lnSpc>
              <a:buNone/>
            </a:pPr>
            <a:r>
              <a:rPr lang="en-US" sz="3550" b="1" dirty="0">
                <a:solidFill>
                  <a:srgbClr val="000000"/>
                </a:solidFill>
                <a:latin typeface="Inter Bold" pitchFamily="34" charset="0"/>
                <a:ea typeface="Inter Bold" pitchFamily="34" charset="-122"/>
                <a:cs typeface="Inter Bold" pitchFamily="34" charset="-120"/>
              </a:rPr>
              <a:t> Partnership for Progress</a:t>
            </a:r>
            <a:endParaRPr lang="en-US" sz="3550" dirty="0"/>
          </a:p>
        </p:txBody>
      </p:sp>
      <p:sp>
        <p:nvSpPr>
          <p:cNvPr id="7" name="Text 4"/>
          <p:cNvSpPr/>
          <p:nvPr/>
        </p:nvSpPr>
        <p:spPr>
          <a:xfrm>
            <a:off x="793790" y="5283041"/>
            <a:ext cx="7556421" cy="2267545"/>
          </a:xfrm>
          <a:prstGeom prst="rect">
            <a:avLst/>
          </a:prstGeom>
          <a:noFill/>
          <a:ln/>
        </p:spPr>
        <p:txBody>
          <a:bodyPr wrap="square" lIns="0" tIns="0" rIns="0" bIns="0" rtlCol="0" anchor="t"/>
          <a:lstStyle/>
          <a:p>
            <a:pPr algn="ctr" indent="0" marL="0">
              <a:lnSpc>
                <a:spcPts val="3550"/>
              </a:lnSpc>
              <a:buNone/>
            </a:pPr>
            <a:r>
              <a:rPr lang="en-US" sz="2200" dirty="0">
                <a:solidFill>
                  <a:srgbClr val="272525"/>
                </a:solidFill>
                <a:latin typeface="Inter" pitchFamily="34" charset="0"/>
                <a:ea typeface="Inter" pitchFamily="34" charset="-122"/>
                <a:cs typeface="Inter" pitchFamily="34" charset="-120"/>
              </a:rPr>
              <a:t>We are seeking pilot access to anonymized module data from universities to validate our predictive models across diverse cohorts. This collaboration will allow us to refine our algorithms and ensure maximum impact for your students.</a:t>
            </a:r>
            <a:endParaRPr lang="en-US" sz="2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2025-09-14T04:47:48Z</dcterms:created>
  <dcterms:modified xsi:type="dcterms:W3CDTF">2025-09-14T04:47:48Z</dcterms:modified>
</cp:coreProperties>
</file>